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4572000" cy="3429000"/>
  <p:notesSz cx="4572000" cy="3429000"/>
  <p:embeddedFontLst>
    <p:embeddedFont>
      <p:font typeface="Cambria" panose="02040503050406030204" pitchFamily="18" charset="0"/>
      <p:regular r:id="rId59"/>
      <p:bold r:id="rId60"/>
      <p:italic r:id="rId61"/>
      <p:boldItalic r:id="rId62"/>
    </p:embeddedFont>
    <p:embeddedFont>
      <p:font typeface="Garamond" panose="02020404030301010803" pitchFamily="18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hfLPtA81VMXaOt6zfTLdB69f6X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FBF845-7DE3-489A-8F04-1BD38628BD9F}">
  <a:tblStyle styleId="{EBFBF845-7DE3-489A-8F04-1BD38628BD9F}" styleName="Table_0">
    <a:wholeTbl>
      <a:tcTxStyle b="off" i="off">
        <a:font>
          <a:latin typeface="Garamond"/>
          <a:ea typeface="Garamond"/>
          <a:cs typeface="Garamond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E7"/>
          </a:solidFill>
        </a:fill>
      </a:tcStyle>
    </a:wholeTbl>
    <a:band1H>
      <a:tcTxStyle/>
      <a:tcStyle>
        <a:tcBdr/>
        <a:fill>
          <a:solidFill>
            <a:srgbClr val="D8DD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8DD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aramond"/>
          <a:ea typeface="Garamond"/>
          <a:cs typeface="Garamond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aramond"/>
          <a:ea typeface="Garamond"/>
          <a:cs typeface="Garamond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aramond"/>
          <a:ea typeface="Garamond"/>
          <a:cs typeface="Garamond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aramond"/>
          <a:ea typeface="Garamond"/>
          <a:cs typeface="Garamond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428" y="6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981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2589213" y="0"/>
            <a:ext cx="1981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3257550"/>
            <a:ext cx="1981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2589213" y="3257550"/>
            <a:ext cx="1981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8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3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4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5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8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9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1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2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3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4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5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6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457200" y="1651000"/>
            <a:ext cx="3657600" cy="134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14475" y="428625"/>
            <a:ext cx="154305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8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8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7"/>
          <p:cNvSpPr txBox="1">
            <a:spLocks noGrp="1"/>
          </p:cNvSpPr>
          <p:nvPr>
            <p:ph type="title"/>
          </p:nvPr>
        </p:nvSpPr>
        <p:spPr>
          <a:xfrm>
            <a:off x="588433" y="2407708"/>
            <a:ext cx="3399367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7"/>
          <p:cNvSpPr>
            <a:spLocks noGrp="1"/>
          </p:cNvSpPr>
          <p:nvPr>
            <p:ph type="pic" idx="2"/>
          </p:nvPr>
        </p:nvSpPr>
        <p:spPr>
          <a:xfrm>
            <a:off x="513130" y="516467"/>
            <a:ext cx="3545741" cy="1680635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7"/>
          <p:cNvSpPr txBox="1">
            <a:spLocks noGrp="1"/>
          </p:cNvSpPr>
          <p:nvPr>
            <p:ph type="body" idx="1"/>
          </p:nvPr>
        </p:nvSpPr>
        <p:spPr>
          <a:xfrm>
            <a:off x="588433" y="2691077"/>
            <a:ext cx="3399367" cy="24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160"/>
              </a:spcBef>
              <a:spcAft>
                <a:spcPts val="0"/>
              </a:spcAft>
              <a:buSzPts val="920"/>
              <a:buNone/>
              <a:defRPr sz="8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690"/>
              <a:buNone/>
              <a:defRPr sz="6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575"/>
              <a:buNone/>
              <a:defRPr sz="5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518"/>
              <a:buNone/>
              <a:defRPr sz="450"/>
            </a:lvl9pPr>
          </a:lstStyle>
          <a:p>
            <a:endParaRPr/>
          </a:p>
        </p:txBody>
      </p:sp>
      <p:sp>
        <p:nvSpPr>
          <p:cNvPr id="93" name="Google Shape;93;p67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7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7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8"/>
          <p:cNvSpPr txBox="1">
            <a:spLocks noGrp="1"/>
          </p:cNvSpPr>
          <p:nvPr>
            <p:ph type="title"/>
          </p:nvPr>
        </p:nvSpPr>
        <p:spPr>
          <a:xfrm>
            <a:off x="588433" y="453437"/>
            <a:ext cx="3399367" cy="154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Garamond"/>
              <a:buNone/>
              <a:defRPr sz="1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8"/>
          <p:cNvSpPr txBox="1">
            <a:spLocks noGrp="1"/>
          </p:cNvSpPr>
          <p:nvPr>
            <p:ph type="body" idx="1"/>
          </p:nvPr>
        </p:nvSpPr>
        <p:spPr>
          <a:xfrm>
            <a:off x="588433" y="2137833"/>
            <a:ext cx="3399368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1150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035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805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68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8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8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2" name="Google Shape;102;p68"/>
          <p:cNvCxnSpPr/>
          <p:nvPr/>
        </p:nvCxnSpPr>
        <p:spPr>
          <a:xfrm>
            <a:off x="639233" y="2070100"/>
            <a:ext cx="3303213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9"/>
          <p:cNvSpPr txBox="1">
            <a:spLocks noGrp="1"/>
          </p:cNvSpPr>
          <p:nvPr>
            <p:ph type="title"/>
          </p:nvPr>
        </p:nvSpPr>
        <p:spPr>
          <a:xfrm>
            <a:off x="667167" y="491066"/>
            <a:ext cx="3200125" cy="118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sz="16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9"/>
          <p:cNvSpPr txBox="1">
            <a:spLocks noGrp="1"/>
          </p:cNvSpPr>
          <p:nvPr>
            <p:ph type="body" idx="1"/>
          </p:nvPr>
        </p:nvSpPr>
        <p:spPr>
          <a:xfrm>
            <a:off x="800100" y="1676400"/>
            <a:ext cx="2946399" cy="32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180"/>
              </a:spcBef>
              <a:spcAft>
                <a:spcPts val="0"/>
              </a:spcAft>
              <a:buSzPts val="1035"/>
              <a:buFont typeface="Garamond"/>
              <a:buNone/>
              <a:defRPr sz="9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150"/>
              <a:buFont typeface="Garamond"/>
              <a:buNone/>
              <a:defRPr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035"/>
              <a:buFont typeface="Garamond"/>
              <a:buNone/>
              <a:defRPr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920"/>
              <a:buFont typeface="Garamond"/>
              <a:buNone/>
              <a:defRPr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805"/>
              <a:buFont typeface="Garamond"/>
              <a:buNone/>
              <a:defRPr/>
            </a:lvl5pPr>
            <a:lvl6pPr marL="2743200" lvl="5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360"/>
              </a:spcBef>
              <a:spcAft>
                <a:spcPts val="3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69"/>
          <p:cNvSpPr txBox="1">
            <a:spLocks noGrp="1"/>
          </p:cNvSpPr>
          <p:nvPr>
            <p:ph type="body" idx="2"/>
          </p:nvPr>
        </p:nvSpPr>
        <p:spPr>
          <a:xfrm>
            <a:off x="588432" y="2171700"/>
            <a:ext cx="3399369" cy="76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1150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035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805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69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9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9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69"/>
          <p:cNvSpPr txBox="1"/>
          <p:nvPr/>
        </p:nvSpPr>
        <p:spPr>
          <a:xfrm>
            <a:off x="424985" y="452681"/>
            <a:ext cx="22866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11" name="Google Shape;111;p69"/>
          <p:cNvSpPr txBox="1"/>
          <p:nvPr/>
        </p:nvSpPr>
        <p:spPr>
          <a:xfrm>
            <a:off x="3816752" y="1413935"/>
            <a:ext cx="22866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12" name="Google Shape;112;p69"/>
          <p:cNvCxnSpPr/>
          <p:nvPr/>
        </p:nvCxnSpPr>
        <p:spPr>
          <a:xfrm>
            <a:off x="639233" y="2070100"/>
            <a:ext cx="3297767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0"/>
          <p:cNvSpPr txBox="1">
            <a:spLocks noGrp="1"/>
          </p:cNvSpPr>
          <p:nvPr>
            <p:ph type="title"/>
          </p:nvPr>
        </p:nvSpPr>
        <p:spPr>
          <a:xfrm>
            <a:off x="588435" y="1654291"/>
            <a:ext cx="3399364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Garamond"/>
              <a:buNone/>
              <a:defRPr sz="1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0"/>
          <p:cNvSpPr txBox="1">
            <a:spLocks noGrp="1"/>
          </p:cNvSpPr>
          <p:nvPr>
            <p:ph type="body" idx="1"/>
          </p:nvPr>
        </p:nvSpPr>
        <p:spPr>
          <a:xfrm>
            <a:off x="588434" y="2388691"/>
            <a:ext cx="3399365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80"/>
              </a:spcBef>
              <a:spcAft>
                <a:spcPts val="0"/>
              </a:spcAft>
              <a:buSzPts val="1035"/>
              <a:buNone/>
              <a:defRPr sz="9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035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805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70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0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0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1"/>
          <p:cNvSpPr txBox="1">
            <a:spLocks noGrp="1"/>
          </p:cNvSpPr>
          <p:nvPr>
            <p:ph type="title"/>
          </p:nvPr>
        </p:nvSpPr>
        <p:spPr>
          <a:xfrm>
            <a:off x="704708" y="491066"/>
            <a:ext cx="3162584" cy="112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sz="16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1"/>
          <p:cNvSpPr txBox="1">
            <a:spLocks noGrp="1"/>
          </p:cNvSpPr>
          <p:nvPr>
            <p:ph type="body" idx="1"/>
          </p:nvPr>
        </p:nvSpPr>
        <p:spPr>
          <a:xfrm>
            <a:off x="588434" y="1819656"/>
            <a:ext cx="3399365" cy="443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50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035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805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71"/>
          <p:cNvSpPr txBox="1">
            <a:spLocks noGrp="1"/>
          </p:cNvSpPr>
          <p:nvPr>
            <p:ph type="body" idx="2"/>
          </p:nvPr>
        </p:nvSpPr>
        <p:spPr>
          <a:xfrm>
            <a:off x="588433" y="2264834"/>
            <a:ext cx="339936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60"/>
              </a:spcBef>
              <a:spcAft>
                <a:spcPts val="0"/>
              </a:spcAft>
              <a:buSzPts val="92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805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71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1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1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71"/>
          <p:cNvSpPr txBox="1"/>
          <p:nvPr/>
        </p:nvSpPr>
        <p:spPr>
          <a:xfrm>
            <a:off x="439030" y="448448"/>
            <a:ext cx="22866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27" name="Google Shape;127;p71"/>
          <p:cNvSpPr txBox="1"/>
          <p:nvPr/>
        </p:nvSpPr>
        <p:spPr>
          <a:xfrm>
            <a:off x="3824898" y="1303864"/>
            <a:ext cx="22866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8" name="Google Shape;128;p71"/>
          <p:cNvCxnSpPr/>
          <p:nvPr/>
        </p:nvCxnSpPr>
        <p:spPr>
          <a:xfrm>
            <a:off x="639233" y="1714500"/>
            <a:ext cx="3297767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2"/>
          <p:cNvSpPr txBox="1">
            <a:spLocks noGrp="1"/>
          </p:cNvSpPr>
          <p:nvPr>
            <p:ph type="title"/>
          </p:nvPr>
        </p:nvSpPr>
        <p:spPr>
          <a:xfrm>
            <a:off x="588433" y="491066"/>
            <a:ext cx="3399367" cy="114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Garamond"/>
              <a:buNone/>
              <a:defRPr sz="1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2"/>
          <p:cNvSpPr txBox="1">
            <a:spLocks noGrp="1"/>
          </p:cNvSpPr>
          <p:nvPr>
            <p:ph type="body" idx="1"/>
          </p:nvPr>
        </p:nvSpPr>
        <p:spPr>
          <a:xfrm>
            <a:off x="588434" y="1783080"/>
            <a:ext cx="3399365" cy="45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50"/>
              <a:buNone/>
              <a:defRPr sz="1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035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805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72"/>
          <p:cNvSpPr txBox="1">
            <a:spLocks noGrp="1"/>
          </p:cNvSpPr>
          <p:nvPr>
            <p:ph type="body" idx="2"/>
          </p:nvPr>
        </p:nvSpPr>
        <p:spPr>
          <a:xfrm>
            <a:off x="588433" y="2235200"/>
            <a:ext cx="3399367" cy="70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60"/>
              </a:spcBef>
              <a:spcAft>
                <a:spcPts val="0"/>
              </a:spcAft>
              <a:buSzPts val="92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805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72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2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72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6" name="Google Shape;136;p72"/>
          <p:cNvCxnSpPr/>
          <p:nvPr/>
        </p:nvCxnSpPr>
        <p:spPr>
          <a:xfrm>
            <a:off x="639235" y="1714500"/>
            <a:ext cx="330321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3"/>
          <p:cNvSpPr txBox="1">
            <a:spLocks noGrp="1"/>
          </p:cNvSpPr>
          <p:nvPr>
            <p:ph type="title"/>
          </p:nvPr>
        </p:nvSpPr>
        <p:spPr>
          <a:xfrm>
            <a:off x="588433" y="457669"/>
            <a:ext cx="3399367" cy="65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3"/>
          <p:cNvSpPr txBox="1">
            <a:spLocks noGrp="1"/>
          </p:cNvSpPr>
          <p:nvPr>
            <p:ph type="body" idx="1"/>
          </p:nvPr>
        </p:nvSpPr>
        <p:spPr>
          <a:xfrm rot="5400000">
            <a:off x="1441684" y="391817"/>
            <a:ext cx="1692867" cy="339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360"/>
              </a:spcBef>
              <a:spcAft>
                <a:spcPts val="3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73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73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3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3"/>
          <p:cNvCxnSpPr/>
          <p:nvPr/>
        </p:nvCxnSpPr>
        <p:spPr>
          <a:xfrm>
            <a:off x="639233" y="1177335"/>
            <a:ext cx="3303212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4"/>
          <p:cNvSpPr txBox="1">
            <a:spLocks noGrp="1"/>
          </p:cNvSpPr>
          <p:nvPr>
            <p:ph type="title"/>
          </p:nvPr>
        </p:nvSpPr>
        <p:spPr>
          <a:xfrm rot="5400000">
            <a:off x="2340818" y="1290954"/>
            <a:ext cx="2484498" cy="80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4"/>
          <p:cNvSpPr txBox="1">
            <a:spLocks noGrp="1"/>
          </p:cNvSpPr>
          <p:nvPr>
            <p:ph type="body" idx="1"/>
          </p:nvPr>
        </p:nvSpPr>
        <p:spPr>
          <a:xfrm rot="5400000">
            <a:off x="575063" y="466808"/>
            <a:ext cx="2484497" cy="245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360"/>
              </a:spcBef>
              <a:spcAft>
                <a:spcPts val="3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74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4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4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0" name="Google Shape;150;p74"/>
          <p:cNvCxnSpPr/>
          <p:nvPr/>
        </p:nvCxnSpPr>
        <p:spPr>
          <a:xfrm>
            <a:off x="3122756" y="453437"/>
            <a:ext cx="0" cy="2484497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9"/>
          <p:cNvCxnSpPr/>
          <p:nvPr/>
        </p:nvCxnSpPr>
        <p:spPr>
          <a:xfrm>
            <a:off x="639233" y="1178130"/>
            <a:ext cx="3297767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59"/>
          <p:cNvSpPr txBox="1">
            <a:spLocks noGrp="1"/>
          </p:cNvSpPr>
          <p:nvPr>
            <p:ph type="title"/>
          </p:nvPr>
        </p:nvSpPr>
        <p:spPr>
          <a:xfrm>
            <a:off x="588433" y="457669"/>
            <a:ext cx="3399367" cy="65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9"/>
          <p:cNvSpPr txBox="1">
            <a:spLocks noGrp="1"/>
          </p:cNvSpPr>
          <p:nvPr>
            <p:ph type="body" idx="1"/>
          </p:nvPr>
        </p:nvSpPr>
        <p:spPr>
          <a:xfrm>
            <a:off x="588433" y="1245068"/>
            <a:ext cx="3399368" cy="172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360"/>
              </a:spcBef>
              <a:spcAft>
                <a:spcPts val="3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9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60"/>
          <p:cNvGrpSpPr/>
          <p:nvPr/>
        </p:nvGrpSpPr>
        <p:grpSpPr>
          <a:xfrm>
            <a:off x="0" y="0"/>
            <a:ext cx="4572339" cy="3429000"/>
            <a:chOff x="0" y="0"/>
            <a:chExt cx="9144677" cy="6858000"/>
          </a:xfrm>
        </p:grpSpPr>
        <p:pic>
          <p:nvPicPr>
            <p:cNvPr id="33" name="Google Shape;33;p60" descr="SD-PanelTitle-R1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6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" name="Google Shape;35;p60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l="-2" r="47958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0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l="-2" r="47958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60"/>
          <p:cNvSpPr txBox="1">
            <a:spLocks noGrp="1"/>
          </p:cNvSpPr>
          <p:nvPr>
            <p:ph type="ctrTitle"/>
          </p:nvPr>
        </p:nvSpPr>
        <p:spPr>
          <a:xfrm>
            <a:off x="960967" y="905932"/>
            <a:ext cx="2654433" cy="75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subTitle" idx="1"/>
          </p:nvPr>
        </p:nvSpPr>
        <p:spPr>
          <a:xfrm>
            <a:off x="960967" y="1799164"/>
            <a:ext cx="2654433" cy="68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200"/>
              </a:spcBef>
              <a:spcAft>
                <a:spcPts val="0"/>
              </a:spcAft>
              <a:buSzPts val="1150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15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SzPts val="1035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9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805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SzPts val="805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SzPts val="805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SzPts val="805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300"/>
              </a:spcAft>
              <a:buSzPts val="805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dt" idx="10"/>
          </p:nvPr>
        </p:nvSpPr>
        <p:spPr>
          <a:xfrm>
            <a:off x="3032709" y="2527301"/>
            <a:ext cx="3366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0"/>
          <p:cNvSpPr txBox="1">
            <a:spLocks noGrp="1"/>
          </p:cNvSpPr>
          <p:nvPr>
            <p:ph type="ftr" idx="11"/>
          </p:nvPr>
        </p:nvSpPr>
        <p:spPr>
          <a:xfrm>
            <a:off x="960967" y="2527301"/>
            <a:ext cx="203243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0"/>
          <p:cNvSpPr txBox="1">
            <a:spLocks noGrp="1"/>
          </p:cNvSpPr>
          <p:nvPr>
            <p:ph type="sldNum" idx="12"/>
          </p:nvPr>
        </p:nvSpPr>
        <p:spPr>
          <a:xfrm>
            <a:off x="3408659" y="2527301"/>
            <a:ext cx="2067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Google Shape;42;p60"/>
          <p:cNvCxnSpPr/>
          <p:nvPr/>
        </p:nvCxnSpPr>
        <p:spPr>
          <a:xfrm>
            <a:off x="1009913" y="1735665"/>
            <a:ext cx="2556542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1"/>
          <p:cNvSpPr txBox="1">
            <a:spLocks noGrp="1"/>
          </p:cNvSpPr>
          <p:nvPr>
            <p:ph type="title"/>
          </p:nvPr>
        </p:nvSpPr>
        <p:spPr>
          <a:xfrm>
            <a:off x="639233" y="820707"/>
            <a:ext cx="3297767" cy="9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1"/>
          </p:nvPr>
        </p:nvSpPr>
        <p:spPr>
          <a:xfrm>
            <a:off x="639233" y="1867430"/>
            <a:ext cx="3297767" cy="54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138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035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805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805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" name="Google Shape;49;p61"/>
          <p:cNvCxnSpPr/>
          <p:nvPr/>
        </p:nvCxnSpPr>
        <p:spPr>
          <a:xfrm>
            <a:off x="639233" y="1799696"/>
            <a:ext cx="3297767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62"/>
          <p:cNvCxnSpPr/>
          <p:nvPr/>
        </p:nvCxnSpPr>
        <p:spPr>
          <a:xfrm>
            <a:off x="639233" y="1178130"/>
            <a:ext cx="3297767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62"/>
          <p:cNvSpPr txBox="1">
            <a:spLocks noGrp="1"/>
          </p:cNvSpPr>
          <p:nvPr>
            <p:ph type="title"/>
          </p:nvPr>
        </p:nvSpPr>
        <p:spPr>
          <a:xfrm>
            <a:off x="588433" y="457669"/>
            <a:ext cx="3399367" cy="65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body" idx="1"/>
          </p:nvPr>
        </p:nvSpPr>
        <p:spPr>
          <a:xfrm>
            <a:off x="588433" y="1243584"/>
            <a:ext cx="1668780" cy="172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360"/>
              </a:spcBef>
              <a:spcAft>
                <a:spcPts val="3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62"/>
          <p:cNvSpPr txBox="1">
            <a:spLocks noGrp="1"/>
          </p:cNvSpPr>
          <p:nvPr>
            <p:ph type="body" idx="2"/>
          </p:nvPr>
        </p:nvSpPr>
        <p:spPr>
          <a:xfrm>
            <a:off x="2322576" y="1243584"/>
            <a:ext cx="1668780" cy="172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360"/>
              </a:spcBef>
              <a:spcAft>
                <a:spcPts val="3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2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2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2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>
            <a:spLocks noGrp="1"/>
          </p:cNvSpPr>
          <p:nvPr>
            <p:ph type="title"/>
          </p:nvPr>
        </p:nvSpPr>
        <p:spPr>
          <a:xfrm>
            <a:off x="588433" y="457669"/>
            <a:ext cx="3399367" cy="65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body" idx="1"/>
          </p:nvPr>
        </p:nvSpPr>
        <p:spPr>
          <a:xfrm>
            <a:off x="588434" y="1329267"/>
            <a:ext cx="1668780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380"/>
              <a:buNone/>
              <a:defRPr sz="12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150"/>
              <a:buNone/>
              <a:defRPr sz="10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035"/>
              <a:buNone/>
              <a:defRPr sz="9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920"/>
              <a:buNone/>
              <a:defRPr sz="800" b="1"/>
            </a:lvl9pPr>
          </a:lstStyle>
          <a:p>
            <a:endParaRPr/>
          </a:p>
        </p:txBody>
      </p:sp>
      <p:sp>
        <p:nvSpPr>
          <p:cNvPr id="61" name="Google Shape;61;p63"/>
          <p:cNvSpPr txBox="1">
            <a:spLocks noGrp="1"/>
          </p:cNvSpPr>
          <p:nvPr>
            <p:ph type="body" idx="2"/>
          </p:nvPr>
        </p:nvSpPr>
        <p:spPr>
          <a:xfrm>
            <a:off x="588434" y="1621632"/>
            <a:ext cx="166878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360"/>
              </a:spcBef>
              <a:spcAft>
                <a:spcPts val="3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body" idx="3"/>
          </p:nvPr>
        </p:nvSpPr>
        <p:spPr>
          <a:xfrm>
            <a:off x="2320916" y="1329267"/>
            <a:ext cx="1668780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380"/>
              <a:buNone/>
              <a:defRPr sz="12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150"/>
              <a:buNone/>
              <a:defRPr sz="10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035"/>
              <a:buNone/>
              <a:defRPr sz="9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920"/>
              <a:buNone/>
              <a:defRPr sz="800" b="1"/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920"/>
              <a:buNone/>
              <a:defRPr sz="800" b="1"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body" idx="4"/>
          </p:nvPr>
        </p:nvSpPr>
        <p:spPr>
          <a:xfrm>
            <a:off x="2320916" y="1621632"/>
            <a:ext cx="166878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360"/>
              </a:spcBef>
              <a:spcAft>
                <a:spcPts val="3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3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3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" name="Google Shape;67;p63"/>
          <p:cNvCxnSpPr/>
          <p:nvPr/>
        </p:nvCxnSpPr>
        <p:spPr>
          <a:xfrm>
            <a:off x="639233" y="1177335"/>
            <a:ext cx="3297767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4"/>
          <p:cNvSpPr txBox="1">
            <a:spLocks noGrp="1"/>
          </p:cNvSpPr>
          <p:nvPr>
            <p:ph type="title"/>
          </p:nvPr>
        </p:nvSpPr>
        <p:spPr>
          <a:xfrm>
            <a:off x="588433" y="457669"/>
            <a:ext cx="3399368" cy="65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4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4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4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64"/>
          <p:cNvCxnSpPr/>
          <p:nvPr/>
        </p:nvCxnSpPr>
        <p:spPr>
          <a:xfrm>
            <a:off x="639233" y="1177335"/>
            <a:ext cx="3297767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5"/>
          <p:cNvSpPr txBox="1">
            <a:spLocks noGrp="1"/>
          </p:cNvSpPr>
          <p:nvPr>
            <p:ph type="title"/>
          </p:nvPr>
        </p:nvSpPr>
        <p:spPr>
          <a:xfrm>
            <a:off x="588432" y="694267"/>
            <a:ext cx="12683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5"/>
          <p:cNvSpPr txBox="1">
            <a:spLocks noGrp="1"/>
          </p:cNvSpPr>
          <p:nvPr>
            <p:ph type="body" idx="1"/>
          </p:nvPr>
        </p:nvSpPr>
        <p:spPr>
          <a:xfrm>
            <a:off x="2060031" y="491066"/>
            <a:ext cx="1927770" cy="244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360"/>
              </a:spcBef>
              <a:spcAft>
                <a:spcPts val="3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5"/>
          <p:cNvSpPr txBox="1">
            <a:spLocks noGrp="1"/>
          </p:cNvSpPr>
          <p:nvPr>
            <p:ph type="body" idx="2"/>
          </p:nvPr>
        </p:nvSpPr>
        <p:spPr>
          <a:xfrm>
            <a:off x="588432" y="1515533"/>
            <a:ext cx="1268399" cy="121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160"/>
              </a:spcBef>
              <a:spcAft>
                <a:spcPts val="0"/>
              </a:spcAft>
              <a:buSzPts val="920"/>
              <a:buNone/>
              <a:defRPr sz="8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690"/>
              <a:buNone/>
              <a:defRPr sz="6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575"/>
              <a:buNone/>
              <a:defRPr sz="5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518"/>
              <a:buNone/>
              <a:defRPr sz="450"/>
            </a:lvl9pPr>
          </a:lstStyle>
          <a:p>
            <a:endParaRPr/>
          </a:p>
        </p:txBody>
      </p:sp>
      <p:sp>
        <p:nvSpPr>
          <p:cNvPr id="78" name="Google Shape;78;p65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5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5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65"/>
          <p:cNvCxnSpPr/>
          <p:nvPr/>
        </p:nvCxnSpPr>
        <p:spPr>
          <a:xfrm>
            <a:off x="639233" y="1456267"/>
            <a:ext cx="1166797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6"/>
          <p:cNvSpPr txBox="1">
            <a:spLocks noGrp="1"/>
          </p:cNvSpPr>
          <p:nvPr>
            <p:ph type="title"/>
          </p:nvPr>
        </p:nvSpPr>
        <p:spPr>
          <a:xfrm>
            <a:off x="588433" y="941916"/>
            <a:ext cx="181610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6"/>
          <p:cNvSpPr>
            <a:spLocks noGrp="1"/>
          </p:cNvSpPr>
          <p:nvPr>
            <p:ph type="pic" idx="2"/>
          </p:nvPr>
        </p:nvSpPr>
        <p:spPr>
          <a:xfrm>
            <a:off x="2591535" y="516467"/>
            <a:ext cx="1464732" cy="2396068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66"/>
          <p:cNvSpPr txBox="1">
            <a:spLocks noGrp="1"/>
          </p:cNvSpPr>
          <p:nvPr>
            <p:ph type="body" idx="1"/>
          </p:nvPr>
        </p:nvSpPr>
        <p:spPr>
          <a:xfrm>
            <a:off x="588433" y="1627716"/>
            <a:ext cx="18161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160"/>
              </a:spcBef>
              <a:spcAft>
                <a:spcPts val="0"/>
              </a:spcAft>
              <a:buSzPts val="920"/>
              <a:buNone/>
              <a:defRPr sz="8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690"/>
              <a:buNone/>
              <a:defRPr sz="6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575"/>
              <a:buNone/>
              <a:defRPr sz="5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518"/>
              <a:buNone/>
              <a:defRPr sz="450"/>
            </a:lvl8pPr>
            <a:lvl9pPr marL="4114800" lvl="8" indent="-228600" algn="l">
              <a:spcBef>
                <a:spcPts val="300"/>
              </a:spcBef>
              <a:spcAft>
                <a:spcPts val="300"/>
              </a:spcAft>
              <a:buSzPts val="518"/>
              <a:buNone/>
              <a:defRPr sz="450"/>
            </a:lvl9pPr>
          </a:lstStyle>
          <a:p>
            <a:endParaRPr/>
          </a:p>
        </p:txBody>
      </p:sp>
      <p:sp>
        <p:nvSpPr>
          <p:cNvPr id="86" name="Google Shape;86;p66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6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6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7"/>
          <p:cNvGrpSpPr/>
          <p:nvPr/>
        </p:nvGrpSpPr>
        <p:grpSpPr>
          <a:xfrm>
            <a:off x="0" y="0"/>
            <a:ext cx="4576234" cy="3429000"/>
            <a:chOff x="0" y="0"/>
            <a:chExt cx="9152467" cy="6858000"/>
          </a:xfrm>
        </p:grpSpPr>
        <p:pic>
          <p:nvPicPr>
            <p:cNvPr id="11" name="Google Shape;11;p57" descr="SD-PanelContent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57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oogle Shape;13;p57" descr="HDRibbonContent-UniformTrim.png"/>
            <p:cNvPicPr preferRelativeResize="0"/>
            <p:nvPr/>
          </p:nvPicPr>
          <p:blipFill rotWithShape="1">
            <a:blip r:embed="rId21">
              <a:alphaModFix/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57" descr="HDRibbonContent-UniformTrim.png"/>
            <p:cNvPicPr preferRelativeResize="0"/>
            <p:nvPr/>
          </p:nvPicPr>
          <p:blipFill rotWithShape="1">
            <a:blip r:embed="rId21">
              <a:alphaModFix/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57"/>
          <p:cNvSpPr txBox="1">
            <a:spLocks noGrp="1"/>
          </p:cNvSpPr>
          <p:nvPr>
            <p:ph type="title"/>
          </p:nvPr>
        </p:nvSpPr>
        <p:spPr>
          <a:xfrm>
            <a:off x="588433" y="457669"/>
            <a:ext cx="3399367" cy="65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57"/>
          <p:cNvSpPr txBox="1">
            <a:spLocks noGrp="1"/>
          </p:cNvSpPr>
          <p:nvPr>
            <p:ph type="body" idx="1"/>
          </p:nvPr>
        </p:nvSpPr>
        <p:spPr>
          <a:xfrm>
            <a:off x="588433" y="1245068"/>
            <a:ext cx="3399368" cy="172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623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38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01625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rial"/>
              <a:buChar char="•"/>
              <a:defRPr sz="10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294322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35"/>
              <a:buFont typeface="Arial"/>
              <a:buChar char="•"/>
              <a:defRPr sz="9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287019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20"/>
              <a:buFont typeface="Arial"/>
              <a:buChar char="•"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279717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5"/>
              <a:buFont typeface="Arial"/>
              <a:buChar char="•"/>
              <a:defRPr sz="7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279717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5"/>
              <a:buFont typeface="Arial"/>
              <a:buChar char="•"/>
              <a:defRPr sz="7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279717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5"/>
              <a:buFont typeface="Arial"/>
              <a:buChar char="•"/>
              <a:defRPr sz="7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279717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5"/>
              <a:buFont typeface="Arial"/>
              <a:buChar char="•"/>
              <a:defRPr sz="7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279717" algn="l" rtl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805"/>
              <a:buFont typeface="Arial"/>
              <a:buChar char="•"/>
              <a:defRPr sz="7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dt" idx="10"/>
          </p:nvPr>
        </p:nvSpPr>
        <p:spPr>
          <a:xfrm>
            <a:off x="3178335" y="2980267"/>
            <a:ext cx="5741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ftr" idx="11"/>
          </p:nvPr>
        </p:nvSpPr>
        <p:spPr>
          <a:xfrm>
            <a:off x="588433" y="2980267"/>
            <a:ext cx="255233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sldNum" idx="12"/>
          </p:nvPr>
        </p:nvSpPr>
        <p:spPr>
          <a:xfrm>
            <a:off x="3790046" y="2980267"/>
            <a:ext cx="19775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/>
          <p:nvPr/>
        </p:nvSpPr>
        <p:spPr>
          <a:xfrm>
            <a:off x="4127753" y="3131947"/>
            <a:ext cx="6985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7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"/>
          <p:cNvSpPr txBox="1">
            <a:spLocks noGrp="1"/>
          </p:cNvSpPr>
          <p:nvPr>
            <p:ph type="title" idx="4294967295"/>
          </p:nvPr>
        </p:nvSpPr>
        <p:spPr>
          <a:xfrm>
            <a:off x="457200" y="1055252"/>
            <a:ext cx="3581400" cy="31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Linked List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 txBox="1"/>
          <p:nvPr/>
        </p:nvSpPr>
        <p:spPr>
          <a:xfrm>
            <a:off x="441451" y="625551"/>
            <a:ext cx="3731260" cy="133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50" rIns="0" bIns="0" anchor="t" anchorCtr="0">
            <a:spAutoFit/>
          </a:bodyPr>
          <a:lstStyle/>
          <a:p>
            <a:pPr marL="319405" marR="0" lvl="0" indent="-144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Char char="–"/>
            </a:pPr>
            <a:r>
              <a:rPr lang="en-US" sz="1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Doubly linked list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8794" marR="0" lvl="1" indent="-114934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Calibri"/>
              <a:buChar char="•"/>
            </a:pPr>
            <a:r>
              <a:rPr lang="en-US" sz="1000" b="1" i="0" u="none" strike="noStrike" cap="non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Pointers exist between adjacent nodes in both directions.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8794" marR="0" lvl="1" indent="-11493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Calibri"/>
              <a:buChar char="•"/>
            </a:pPr>
            <a:r>
              <a:rPr lang="en-US" sz="1000" b="1" i="0" u="none" strike="noStrike" cap="non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The list can be traversed either forward or backward.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8794" marR="5080" lvl="1" indent="-1143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Calibri"/>
              <a:buChar char="•"/>
            </a:pPr>
            <a:r>
              <a:rPr lang="en-US" sz="1000" b="1" i="0" u="none" strike="noStrike" cap="non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Usually two pointers are maintained to keep track of the list,  head and tail.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99003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4083558" y="3132582"/>
            <a:ext cx="1143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1" descr="DLL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174" y="1214434"/>
            <a:ext cx="3929090" cy="93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>
            <a:spLocks noGrp="1"/>
          </p:cNvSpPr>
          <p:nvPr>
            <p:ph type="title" idx="4294967295"/>
          </p:nvPr>
        </p:nvSpPr>
        <p:spPr>
          <a:xfrm>
            <a:off x="714364" y="142864"/>
            <a:ext cx="3398838" cy="65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aramond"/>
              <a:buNone/>
            </a:pPr>
            <a:r>
              <a:rPr lang="en-US" b="1">
                <a:solidFill>
                  <a:srgbClr val="FF0000"/>
                </a:solidFill>
              </a:rPr>
              <a:t>SINGLY LINKED LIST</a:t>
            </a:r>
            <a:endParaRPr/>
          </a:p>
        </p:txBody>
      </p:sp>
      <p:pic>
        <p:nvPicPr>
          <p:cNvPr id="259" name="Google Shape;259;p12" descr="singly-linkedlist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36" y="1000120"/>
            <a:ext cx="4071966" cy="162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 txBox="1">
            <a:spLocks noGrp="1"/>
          </p:cNvSpPr>
          <p:nvPr>
            <p:ph type="title"/>
          </p:nvPr>
        </p:nvSpPr>
        <p:spPr>
          <a:xfrm>
            <a:off x="588433" y="457669"/>
            <a:ext cx="3399367" cy="65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 b="1" u="sng"/>
              <a:t>Singly Linked List</a:t>
            </a:r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body" idx="1"/>
          </p:nvPr>
        </p:nvSpPr>
        <p:spPr>
          <a:xfrm>
            <a:off x="588433" y="1245068"/>
            <a:ext cx="3399368" cy="172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42875" lvl="0" indent="-142875" algn="just" rtl="0">
              <a:spcBef>
                <a:spcPts val="0"/>
              </a:spcBef>
              <a:spcAft>
                <a:spcPts val="0"/>
              </a:spcAft>
              <a:buSzPct val="115000"/>
              <a:buChar char="•"/>
            </a:pPr>
            <a:r>
              <a:rPr lang="en-US"/>
              <a:t>A singly linked list is a linked list in which </a:t>
            </a:r>
            <a:r>
              <a:rPr lang="en-US" b="1">
                <a:solidFill>
                  <a:srgbClr val="0070C0"/>
                </a:solidFill>
              </a:rPr>
              <a:t>each node contain </a:t>
            </a:r>
            <a:r>
              <a:rPr lang="en-US" b="1">
                <a:solidFill>
                  <a:srgbClr val="FF0000"/>
                </a:solidFill>
              </a:rPr>
              <a:t>only one link</a:t>
            </a:r>
            <a:r>
              <a:rPr lang="en-US" b="1"/>
              <a:t> </a:t>
            </a:r>
            <a:r>
              <a:rPr lang="en-US" b="1">
                <a:solidFill>
                  <a:srgbClr val="7030A0"/>
                </a:solidFill>
              </a:rPr>
              <a:t>pointing to the </a:t>
            </a:r>
            <a:r>
              <a:rPr lang="en-US" b="1">
                <a:solidFill>
                  <a:srgbClr val="C00000"/>
                </a:solidFill>
              </a:rPr>
              <a:t>next node</a:t>
            </a:r>
            <a:r>
              <a:rPr lang="en-US" b="1"/>
              <a:t> </a:t>
            </a:r>
            <a:r>
              <a:rPr lang="en-US" b="1">
                <a:solidFill>
                  <a:srgbClr val="C00000"/>
                </a:solidFill>
              </a:rPr>
              <a:t>in the list</a:t>
            </a:r>
            <a:r>
              <a:rPr lang="en-US" b="1"/>
              <a:t>.</a:t>
            </a:r>
            <a:endParaRPr/>
          </a:p>
          <a:p>
            <a:pPr marL="142875" lvl="0" indent="-142875" algn="just" rtl="0">
              <a:spcBef>
                <a:spcPts val="522"/>
              </a:spcBef>
              <a:spcAft>
                <a:spcPts val="0"/>
              </a:spcAft>
              <a:buSzPct val="115000"/>
              <a:buChar char="•"/>
            </a:pPr>
            <a:r>
              <a:rPr lang="en-US"/>
              <a:t>In a singly  linked list , the </a:t>
            </a:r>
            <a:r>
              <a:rPr lang="en-US" b="1">
                <a:solidFill>
                  <a:srgbClr val="C00000"/>
                </a:solidFill>
              </a:rPr>
              <a:t>first node </a:t>
            </a:r>
            <a:r>
              <a:rPr lang="en-US" b="1">
                <a:solidFill>
                  <a:srgbClr val="7030A0"/>
                </a:solidFill>
              </a:rPr>
              <a:t>always pointed by a pointer </a:t>
            </a:r>
            <a:r>
              <a:rPr lang="en-US"/>
              <a:t>called </a:t>
            </a:r>
            <a:r>
              <a:rPr lang="en-US" b="1">
                <a:solidFill>
                  <a:srgbClr val="FF0000"/>
                </a:solidFill>
              </a:rPr>
              <a:t>HEAD</a:t>
            </a:r>
            <a:r>
              <a:rPr lang="en-US"/>
              <a:t>.</a:t>
            </a:r>
            <a:endParaRPr/>
          </a:p>
          <a:p>
            <a:pPr marL="142875" lvl="0" indent="-142875" algn="just" rtl="0">
              <a:spcBef>
                <a:spcPts val="522"/>
              </a:spcBef>
              <a:spcAft>
                <a:spcPts val="0"/>
              </a:spcAft>
              <a:buSzPct val="115000"/>
              <a:buChar char="•"/>
            </a:pPr>
            <a:r>
              <a:rPr lang="en-US"/>
              <a:t>If the </a:t>
            </a:r>
            <a:r>
              <a:rPr lang="en-US" b="1">
                <a:solidFill>
                  <a:srgbClr val="0070C0"/>
                </a:solidFill>
              </a:rPr>
              <a:t>link</a:t>
            </a:r>
            <a:r>
              <a:rPr lang="en-US"/>
              <a:t> of the node points to </a:t>
            </a:r>
            <a:r>
              <a:rPr lang="en-US" b="1">
                <a:solidFill>
                  <a:srgbClr val="FF0000"/>
                </a:solidFill>
              </a:rPr>
              <a:t>NULL</a:t>
            </a:r>
            <a:r>
              <a:rPr lang="en-US"/>
              <a:t> , then that indicates the </a:t>
            </a:r>
            <a:r>
              <a:rPr lang="en-US" b="1">
                <a:solidFill>
                  <a:srgbClr val="FF0000"/>
                </a:solidFill>
              </a:rPr>
              <a:t>end of the list</a:t>
            </a:r>
            <a:r>
              <a:rPr lang="en-US"/>
              <a:t>.</a:t>
            </a:r>
            <a:endParaRPr/>
          </a:p>
          <a:p>
            <a:pPr marL="142875" lvl="0" indent="-142875" algn="just" rtl="0">
              <a:spcBef>
                <a:spcPts val="522"/>
              </a:spcBef>
              <a:spcAft>
                <a:spcPts val="0"/>
              </a:spcAft>
              <a:buSzPct val="115000"/>
              <a:buChar char="•"/>
            </a:pPr>
            <a:r>
              <a:rPr lang="en-US"/>
              <a:t>Here one can move from left to right only. So it is also called </a:t>
            </a:r>
            <a:r>
              <a:rPr lang="en-US" u="sng"/>
              <a:t>one-way list</a:t>
            </a:r>
            <a:endParaRPr/>
          </a:p>
          <a:p>
            <a:pPr marL="142875" lvl="0" indent="-61817" algn="just" rtl="0">
              <a:spcBef>
                <a:spcPts val="522"/>
              </a:spcBef>
              <a:spcAft>
                <a:spcPts val="0"/>
              </a:spcAft>
              <a:buSzPct val="1150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>
            <a:spLocks noGrp="1"/>
          </p:cNvSpPr>
          <p:nvPr>
            <p:ph type="title" idx="4294967295"/>
          </p:nvPr>
        </p:nvSpPr>
        <p:spPr>
          <a:xfrm>
            <a:off x="304800" y="419100"/>
            <a:ext cx="4114800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lang="en-US" sz="1800"/>
              <a:t>Representation of a linked list in memory</a:t>
            </a:r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body" idx="4294967295"/>
          </p:nvPr>
        </p:nvSpPr>
        <p:spPr>
          <a:xfrm>
            <a:off x="381000" y="800101"/>
            <a:ext cx="3810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/>
              <a:t>Two ways:</a:t>
            </a:r>
            <a:endParaRPr/>
          </a:p>
          <a:p>
            <a:pPr marL="142875" lvl="0" indent="-552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  <a:p>
            <a:pPr marL="485775" lvl="1" indent="-257175" algn="l" rtl="0">
              <a:spcBef>
                <a:spcPts val="500"/>
              </a:spcBef>
              <a:spcAft>
                <a:spcPts val="0"/>
              </a:spcAft>
              <a:buSzPts val="1150"/>
              <a:buFont typeface="Garamond"/>
              <a:buAutoNum type="arabicPeriod"/>
            </a:pPr>
            <a:r>
              <a:rPr lang="en-US"/>
              <a:t>Static representation using array</a:t>
            </a:r>
            <a:endParaRPr/>
          </a:p>
          <a:p>
            <a:pPr marL="485775" lvl="1" indent="-184150" algn="l" rtl="0">
              <a:spcBef>
                <a:spcPts val="500"/>
              </a:spcBef>
              <a:spcAft>
                <a:spcPts val="0"/>
              </a:spcAft>
              <a:buSzPts val="1150"/>
              <a:buFont typeface="Garamond"/>
              <a:buNone/>
            </a:pPr>
            <a:endParaRPr/>
          </a:p>
          <a:p>
            <a:pPr marL="485775" lvl="1" indent="-257175" algn="l" rtl="0">
              <a:spcBef>
                <a:spcPts val="500"/>
              </a:spcBef>
              <a:spcAft>
                <a:spcPts val="0"/>
              </a:spcAft>
              <a:buSzPts val="1150"/>
              <a:buFont typeface="Garamond"/>
              <a:buAutoNum type="arabicPeriod"/>
            </a:pPr>
            <a:r>
              <a:rPr lang="en-US" b="1">
                <a:solidFill>
                  <a:srgbClr val="FF0000"/>
                </a:solidFill>
              </a:rPr>
              <a:t>Dynamic representation using free pool storage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 idx="4294967295"/>
          </p:nvPr>
        </p:nvSpPr>
        <p:spPr>
          <a:xfrm>
            <a:off x="0" y="336822"/>
            <a:ext cx="24384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85775" lvl="1" indent="-257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Static representation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body" idx="4294967295"/>
          </p:nvPr>
        </p:nvSpPr>
        <p:spPr>
          <a:xfrm>
            <a:off x="209550" y="657497"/>
            <a:ext cx="4114800" cy="233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/>
              <a:t>Two arrays are maintained:</a:t>
            </a:r>
            <a:endParaRPr/>
          </a:p>
          <a:p>
            <a:pPr marL="371475" lvl="1" indent="-142875" algn="l" rtl="0">
              <a:spcBef>
                <a:spcPts val="500"/>
              </a:spcBef>
              <a:spcAft>
                <a:spcPts val="0"/>
              </a:spcAft>
              <a:buSzPts val="1150"/>
              <a:buChar char="•"/>
            </a:pPr>
            <a:r>
              <a:rPr lang="en-US"/>
              <a:t>One for data and other for links.</a:t>
            </a:r>
            <a:endParaRPr/>
          </a:p>
          <a:p>
            <a:pPr marL="371475" lvl="1" indent="-69850" algn="l" rtl="0">
              <a:spcBef>
                <a:spcPts val="500"/>
              </a:spcBef>
              <a:spcAft>
                <a:spcPts val="0"/>
              </a:spcAft>
              <a:buSzPts val="1150"/>
              <a:buNone/>
            </a:pPr>
            <a:endParaRPr/>
          </a:p>
          <a:p>
            <a:pPr marL="371475" lvl="1" indent="-142875" algn="l" rtl="0">
              <a:spcBef>
                <a:spcPts val="500"/>
              </a:spcBef>
              <a:spcAft>
                <a:spcPts val="0"/>
              </a:spcAft>
              <a:buSzPts val="1150"/>
              <a:buNone/>
            </a:pP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  <p:pic>
        <p:nvPicPr>
          <p:cNvPr id="278" name="Google Shape;278;p15" descr="static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101328"/>
            <a:ext cx="3314700" cy="189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-26126" y="190500"/>
            <a:ext cx="4114800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85775" lvl="1" indent="-257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Static representation</a:t>
            </a:r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body" idx="1"/>
          </p:nvPr>
        </p:nvSpPr>
        <p:spPr>
          <a:xfrm>
            <a:off x="228600" y="723900"/>
            <a:ext cx="4114800" cy="233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/>
              <a:t> 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  <p:pic>
        <p:nvPicPr>
          <p:cNvPr id="285" name="Google Shape;285;p16" descr="array_ptr.JPG"/>
          <p:cNvPicPr preferRelativeResize="0"/>
          <p:nvPr/>
        </p:nvPicPr>
        <p:blipFill rotWithShape="1">
          <a:blip r:embed="rId3">
            <a:alphaModFix/>
          </a:blip>
          <a:srcRect l="2350" t="3301" r="2891"/>
          <a:stretch/>
        </p:blipFill>
        <p:spPr>
          <a:xfrm>
            <a:off x="1500166" y="428616"/>
            <a:ext cx="3071834" cy="258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6"/>
          <p:cNvSpPr txBox="1"/>
          <p:nvPr/>
        </p:nvSpPr>
        <p:spPr>
          <a:xfrm>
            <a:off x="285736" y="714368"/>
            <a:ext cx="121444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Two parallel arrays of equal size are allocated which should be sufficient to store the entire linked list</a:t>
            </a:r>
            <a:endParaRPr sz="1200" b="1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>
            <a:spLocks noGrp="1"/>
          </p:cNvSpPr>
          <p:nvPr>
            <p:ph type="title" idx="4294967295"/>
          </p:nvPr>
        </p:nvSpPr>
        <p:spPr>
          <a:xfrm>
            <a:off x="0" y="238125"/>
            <a:ext cx="41148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85775" lvl="1" indent="-257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Dynamic representation</a:t>
            </a: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body" idx="4294967295"/>
          </p:nvPr>
        </p:nvSpPr>
        <p:spPr>
          <a:xfrm>
            <a:off x="304800" y="558800"/>
            <a:ext cx="39624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>
                <a:latin typeface="Cambria"/>
                <a:ea typeface="Cambria"/>
                <a:cs typeface="Cambria"/>
                <a:sym typeface="Cambria"/>
              </a:rPr>
              <a:t>The efficient way of representing a linked list is using the free pool of storage</a:t>
            </a:r>
            <a:r>
              <a:rPr lang="en-US"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>
                <a:latin typeface="Cambria"/>
                <a:ea typeface="Cambria"/>
                <a:cs typeface="Cambria"/>
                <a:sym typeface="Cambria"/>
              </a:rPr>
              <a:t>There is a </a:t>
            </a:r>
            <a:endParaRPr/>
          </a:p>
          <a:p>
            <a:pPr marL="371475" lvl="1" indent="-142875" algn="l" rtl="0">
              <a:spcBef>
                <a:spcPts val="550"/>
              </a:spcBef>
              <a:spcAft>
                <a:spcPts val="0"/>
              </a:spcAft>
              <a:buSzPts val="1438"/>
              <a:buChar char="•"/>
            </a:pPr>
            <a:r>
              <a:rPr lang="en-US" sz="1250" i="1" u="sng">
                <a:latin typeface="Cambria"/>
                <a:ea typeface="Cambria"/>
                <a:cs typeface="Cambria"/>
                <a:sym typeface="Cambria"/>
              </a:rPr>
              <a:t>memory bank</a:t>
            </a:r>
            <a:r>
              <a:rPr lang="en-US" sz="1250" u="sng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250">
                <a:latin typeface="Cambria"/>
                <a:ea typeface="Cambria"/>
                <a:cs typeface="Cambria"/>
                <a:sym typeface="Cambria"/>
              </a:rPr>
              <a:t>: Collection of free memory spaces &amp;</a:t>
            </a:r>
            <a:endParaRPr/>
          </a:p>
          <a:p>
            <a:pPr marL="371475" lvl="1" indent="-142875" algn="l" rtl="0">
              <a:spcBef>
                <a:spcPts val="550"/>
              </a:spcBef>
              <a:spcAft>
                <a:spcPts val="0"/>
              </a:spcAft>
              <a:buSzPts val="1438"/>
              <a:buChar char="•"/>
            </a:pPr>
            <a:r>
              <a:rPr lang="en-US" sz="1250" i="1" u="sng">
                <a:latin typeface="Cambria"/>
                <a:ea typeface="Cambria"/>
                <a:cs typeface="Cambria"/>
                <a:sym typeface="Cambria"/>
              </a:rPr>
              <a:t>memory manager</a:t>
            </a:r>
            <a:r>
              <a:rPr lang="en-US" sz="1250">
                <a:latin typeface="Cambria"/>
                <a:ea typeface="Cambria"/>
                <a:cs typeface="Cambria"/>
                <a:sym typeface="Cambria"/>
              </a:rPr>
              <a:t>: a program</a:t>
            </a: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>
                <a:latin typeface="Cambria"/>
                <a:ea typeface="Cambria"/>
                <a:cs typeface="Cambria"/>
                <a:sym typeface="Cambria"/>
              </a:rPr>
              <a:t>Whenever a node is required, the request is placed to the memory manager.</a:t>
            </a: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>
                <a:latin typeface="Cambria"/>
                <a:ea typeface="Cambria"/>
                <a:cs typeface="Cambria"/>
                <a:sym typeface="Cambria"/>
              </a:rPr>
              <a:t>It will search the memory bank for the block. If found, it will be granted.</a:t>
            </a: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 i="1" u="sng">
                <a:latin typeface="Cambria"/>
                <a:ea typeface="Cambria"/>
                <a:cs typeface="Cambria"/>
                <a:sym typeface="Cambria"/>
              </a:rPr>
              <a:t>Garbage collector</a:t>
            </a:r>
            <a:r>
              <a:rPr lang="en-US" sz="1300">
                <a:latin typeface="Cambria"/>
                <a:ea typeface="Cambria"/>
                <a:cs typeface="Cambria"/>
                <a:sym typeface="Cambria"/>
              </a:rPr>
              <a:t>: Another program that returns the unused node to the memory bank.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371475" lvl="1" indent="-51593" algn="l" rtl="0">
              <a:spcBef>
                <a:spcPts val="550"/>
              </a:spcBef>
              <a:spcAft>
                <a:spcPts val="0"/>
              </a:spcAft>
              <a:buSzPts val="1438"/>
              <a:buNone/>
            </a:pPr>
            <a:endParaRPr sz="1250"/>
          </a:p>
          <a:p>
            <a:pPr marL="371475" lvl="1" indent="-142875" algn="l" rtl="0">
              <a:spcBef>
                <a:spcPts val="550"/>
              </a:spcBef>
              <a:spcAft>
                <a:spcPts val="0"/>
              </a:spcAft>
              <a:buSzPts val="1438"/>
              <a:buNone/>
            </a:pPr>
            <a:endParaRPr sz="1250"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>
            <a:spLocks noGrp="1"/>
          </p:cNvSpPr>
          <p:nvPr>
            <p:ph type="title"/>
          </p:nvPr>
        </p:nvSpPr>
        <p:spPr>
          <a:xfrm>
            <a:off x="-34834" y="206496"/>
            <a:ext cx="4114800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85775" lvl="1" indent="-257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Dynamic representation</a:t>
            </a:r>
            <a:endParaRPr/>
          </a:p>
        </p:txBody>
      </p:sp>
      <p:sp>
        <p:nvSpPr>
          <p:cNvPr id="298" name="Google Shape;298;p18"/>
          <p:cNvSpPr txBox="1">
            <a:spLocks noGrp="1"/>
          </p:cNvSpPr>
          <p:nvPr>
            <p:ph type="body" idx="1"/>
          </p:nvPr>
        </p:nvSpPr>
        <p:spPr>
          <a:xfrm>
            <a:off x="228600" y="571500"/>
            <a:ext cx="41148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47942" algn="l" rtl="0">
              <a:spcBef>
                <a:spcPts val="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371475" lvl="1" indent="-51593" algn="l" rtl="0">
              <a:spcBef>
                <a:spcPts val="550"/>
              </a:spcBef>
              <a:spcAft>
                <a:spcPts val="0"/>
              </a:spcAft>
              <a:buSzPts val="1438"/>
              <a:buNone/>
            </a:pPr>
            <a:endParaRPr sz="1250"/>
          </a:p>
          <a:p>
            <a:pPr marL="371475" lvl="1" indent="-142875" algn="l" rtl="0">
              <a:spcBef>
                <a:spcPts val="550"/>
              </a:spcBef>
              <a:spcAft>
                <a:spcPts val="0"/>
              </a:spcAft>
              <a:buSzPts val="1438"/>
              <a:buNone/>
            </a:pPr>
            <a:endParaRPr sz="1250"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  <p:pic>
        <p:nvPicPr>
          <p:cNvPr id="299" name="Google Shape;299;p18" descr="dynamic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" y="495300"/>
            <a:ext cx="3771900" cy="269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>
            <a:spLocks noGrp="1"/>
          </p:cNvSpPr>
          <p:nvPr>
            <p:ph type="body" idx="1"/>
          </p:nvPr>
        </p:nvSpPr>
        <p:spPr>
          <a:xfrm>
            <a:off x="357174" y="285740"/>
            <a:ext cx="3786214" cy="268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A list of variable memory space is there whose pointer is stored in Avail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For a request of a node, the list Avail is searched for the block of right size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If Avail is null or block of right size is not available the memory will return the size accordingly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Suppose a block is found and let it be ‘xy’, then the memory manager will return the pointer of xy to the caller in a temporary buffer say ‘New’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The newly availed node xy can be inserted at any position in the linked list by changing the pointers of the concerned nodes.</a:t>
            </a:r>
            <a:endParaRPr/>
          </a:p>
          <a:p>
            <a:pPr marL="142875" lvl="0" indent="-552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 idx="4294967295"/>
          </p:nvPr>
        </p:nvSpPr>
        <p:spPr>
          <a:xfrm>
            <a:off x="516236" y="342900"/>
            <a:ext cx="35941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 b="1"/>
              <a:t>Linked List :: Basic Concepts</a:t>
            </a:r>
            <a:endParaRPr/>
          </a:p>
        </p:txBody>
      </p:sp>
      <p:sp>
        <p:nvSpPr>
          <p:cNvPr id="162" name="Google Shape;162;p2"/>
          <p:cNvSpPr txBox="1"/>
          <p:nvPr/>
        </p:nvSpPr>
        <p:spPr>
          <a:xfrm>
            <a:off x="387059" y="711532"/>
            <a:ext cx="3821430" cy="197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900" rIns="0" bIns="0" anchor="t" anchorCtr="0">
            <a:spAutoFit/>
          </a:bodyPr>
          <a:lstStyle/>
          <a:p>
            <a:pPr marL="184785" marR="0" lvl="0" indent="-17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400"/>
              <a:buFont typeface="Calibri"/>
              <a:buChar char="•"/>
            </a:pPr>
            <a:r>
              <a:rPr lang="en-US" sz="1400" b="1" i="0" u="none" strike="noStrike" cap="none">
                <a:solidFill>
                  <a:srgbClr val="3333CC"/>
                </a:solidFill>
                <a:latin typeface="Calibri"/>
                <a:ea typeface="Calibri"/>
                <a:cs typeface="Calibri"/>
                <a:sym typeface="Calibri"/>
              </a:rPr>
              <a:t>A list refers to a set of items organized sequentially.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810" marR="0" lvl="1" indent="-144144" algn="l" rtl="0">
              <a:lnSpc>
                <a:spcPct val="100000"/>
              </a:lnSpc>
              <a:spcBef>
                <a:spcPts val="464"/>
              </a:spcBef>
              <a:spcAft>
                <a:spcPts val="0"/>
              </a:spcAft>
              <a:buClr>
                <a:srgbClr val="336600"/>
              </a:buClr>
              <a:buSzPts val="1200"/>
              <a:buFont typeface="Calibri"/>
              <a:buChar char="–"/>
            </a:pPr>
            <a:r>
              <a:rPr lang="en-US" sz="1200" b="1" i="0" u="none" strike="noStrike" cap="none">
                <a:solidFill>
                  <a:srgbClr val="336600"/>
                </a:solidFill>
                <a:latin typeface="Calibri"/>
                <a:ea typeface="Calibri"/>
                <a:cs typeface="Calibri"/>
                <a:sym typeface="Calibri"/>
              </a:rPr>
              <a:t>An array is an example of a list.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marR="264795" lvl="2" indent="-114300" algn="l" rtl="0">
              <a:lnSpc>
                <a:spcPct val="110000"/>
              </a:lnSpc>
              <a:spcBef>
                <a:spcPts val="33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Calibri"/>
              <a:buChar char="•"/>
            </a:pPr>
            <a:r>
              <a:rPr lang="en-US" sz="1000" b="1" i="0" u="none" strike="noStrike" cap="non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The array index is used for accessing and manipulating array  elements.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810" marR="0" lvl="1" indent="-144144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336600"/>
              </a:buClr>
              <a:buSzPts val="1200"/>
              <a:buFont typeface="Calibri"/>
              <a:buChar char="–"/>
            </a:pPr>
            <a:r>
              <a:rPr lang="en-US" sz="1200" b="1" i="0" u="none" strike="noStrike" cap="none">
                <a:solidFill>
                  <a:srgbClr val="336600"/>
                </a:solidFill>
                <a:latin typeface="Calibri"/>
                <a:ea typeface="Calibri"/>
                <a:cs typeface="Calibri"/>
                <a:sym typeface="Calibri"/>
              </a:rPr>
              <a:t>Problems with array: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marR="0" lvl="2" indent="-114934" algn="l" rtl="0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Calibri"/>
              <a:buChar char="•"/>
            </a:pPr>
            <a:r>
              <a:rPr lang="en-US" sz="1000" b="1" i="0" u="none" strike="noStrike" cap="non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The array size has to be specified at the beginning.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marR="18415" lvl="2" indent="-1143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Calibri"/>
              <a:buChar char="•"/>
            </a:pPr>
            <a:r>
              <a:rPr lang="en-US" sz="1000" b="1" i="0" u="none" strike="noStrike" cap="non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Deleting an element or inserting an element may require shifting  of elements in the array.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"/>
          <p:cNvSpPr txBox="1"/>
          <p:nvPr/>
        </p:nvSpPr>
        <p:spPr>
          <a:xfrm>
            <a:off x="4127753" y="3132582"/>
            <a:ext cx="6985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7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 idx="4294967295"/>
          </p:nvPr>
        </p:nvSpPr>
        <p:spPr>
          <a:xfrm>
            <a:off x="0" y="234950"/>
            <a:ext cx="41148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85775" lvl="1" indent="-257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Dynamic representation</a:t>
            </a:r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body" idx="4294967295"/>
          </p:nvPr>
        </p:nvSpPr>
        <p:spPr>
          <a:xfrm>
            <a:off x="0" y="571500"/>
            <a:ext cx="41148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71475" lvl="1" indent="-142875" algn="l" rtl="0">
              <a:spcBef>
                <a:spcPts val="0"/>
              </a:spcBef>
              <a:spcAft>
                <a:spcPts val="0"/>
              </a:spcAft>
              <a:buSzPts val="1265"/>
              <a:buChar char="•"/>
            </a:pPr>
            <a:r>
              <a:rPr lang="en-US" sz="1100"/>
              <a:t>Returning a node to memory bank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371475" lvl="1" indent="-51593" algn="l" rtl="0">
              <a:spcBef>
                <a:spcPts val="550"/>
              </a:spcBef>
              <a:spcAft>
                <a:spcPts val="0"/>
              </a:spcAft>
              <a:buSzPts val="1438"/>
              <a:buNone/>
            </a:pPr>
            <a:endParaRPr sz="1250"/>
          </a:p>
          <a:p>
            <a:pPr marL="371475" lvl="1" indent="-142875" algn="l" rtl="0">
              <a:spcBef>
                <a:spcPts val="550"/>
              </a:spcBef>
              <a:spcAft>
                <a:spcPts val="0"/>
              </a:spcAft>
              <a:buSzPts val="1438"/>
              <a:buNone/>
            </a:pPr>
            <a:endParaRPr sz="1250"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  <p:pic>
        <p:nvPicPr>
          <p:cNvPr id="311" name="Google Shape;311;p20" descr="dynamic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765" y="790167"/>
            <a:ext cx="3122349" cy="2486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>
            <a:spLocks noGrp="1"/>
          </p:cNvSpPr>
          <p:nvPr>
            <p:ph type="title" idx="4294967295"/>
          </p:nvPr>
        </p:nvSpPr>
        <p:spPr>
          <a:xfrm>
            <a:off x="152400" y="342900"/>
            <a:ext cx="403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 b="1"/>
              <a:t>Operations on a singly linked list are</a:t>
            </a:r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body" idx="4294967295"/>
          </p:nvPr>
        </p:nvSpPr>
        <p:spPr>
          <a:xfrm>
            <a:off x="228600" y="723900"/>
            <a:ext cx="40386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380"/>
              <a:buFont typeface="Arial"/>
              <a:buAutoNum type="arabicPeriod"/>
            </a:pPr>
            <a:r>
              <a:rPr lang="en-US" b="1">
                <a:solidFill>
                  <a:srgbClr val="FF0000"/>
                </a:solidFill>
              </a:rPr>
              <a:t>Traversing (Display</a:t>
            </a:r>
            <a:r>
              <a:rPr lang="en-US"/>
              <a:t>) all the elements of the list.</a:t>
            </a: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AutoNum type="arabicPeriod"/>
            </a:pPr>
            <a:r>
              <a:rPr lang="en-US" b="1">
                <a:solidFill>
                  <a:srgbClr val="FF0000"/>
                </a:solidFill>
              </a:rPr>
              <a:t>Inserting</a:t>
            </a:r>
            <a:r>
              <a:rPr lang="en-US"/>
              <a:t> a node into the list.</a:t>
            </a:r>
            <a:endParaRPr/>
          </a:p>
          <a:p>
            <a:pPr marL="30163" lvl="0" indent="52387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	 i. insert an element at the beginning of the list</a:t>
            </a:r>
            <a:endParaRPr/>
          </a:p>
          <a:p>
            <a:pPr marL="30163" lvl="0" indent="52387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	ii. insert an element at the end of the list</a:t>
            </a:r>
            <a:endParaRPr/>
          </a:p>
          <a:p>
            <a:pPr marL="30163" lvl="0" indent="52387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	iii. insert an element at the specified position in  the list</a:t>
            </a: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3. </a:t>
            </a:r>
            <a:r>
              <a:rPr lang="en-US" b="1">
                <a:solidFill>
                  <a:srgbClr val="FF0000"/>
                </a:solidFill>
              </a:rPr>
              <a:t>Deleting</a:t>
            </a:r>
            <a:r>
              <a:rPr lang="en-US"/>
              <a:t> a node from the list</a:t>
            </a:r>
            <a:endParaRPr/>
          </a:p>
          <a:p>
            <a:pPr marL="30163" lvl="0" indent="52387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 	i. Delete an element from the beginning of the list</a:t>
            </a:r>
            <a:endParaRPr/>
          </a:p>
          <a:p>
            <a:pPr marL="30163" lvl="0" indent="52387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	ii. Delete  an element at the end of the list</a:t>
            </a:r>
            <a:endParaRPr/>
          </a:p>
          <a:p>
            <a:pPr marL="30163" lvl="0" indent="52387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	iii. Delete an element at the specified position in  the list</a:t>
            </a:r>
            <a:endParaRPr/>
          </a:p>
          <a:p>
            <a:pPr marL="30163" lvl="0" indent="52387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 txBox="1">
            <a:spLocks noGrp="1"/>
          </p:cNvSpPr>
          <p:nvPr>
            <p:ph type="body" idx="4294967295"/>
          </p:nvPr>
        </p:nvSpPr>
        <p:spPr>
          <a:xfrm>
            <a:off x="190500" y="342900"/>
            <a:ext cx="43815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4. </a:t>
            </a:r>
            <a:r>
              <a:rPr lang="en-US" b="1">
                <a:solidFill>
                  <a:srgbClr val="FF0000"/>
                </a:solidFill>
              </a:rPr>
              <a:t>Copying</a:t>
            </a:r>
            <a:r>
              <a:rPr lang="en-US"/>
              <a:t> the list to make a duplicate of it.</a:t>
            </a: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5. </a:t>
            </a:r>
            <a:r>
              <a:rPr lang="en-US" b="1">
                <a:solidFill>
                  <a:srgbClr val="FF0000"/>
                </a:solidFill>
              </a:rPr>
              <a:t>Merging</a:t>
            </a:r>
            <a:r>
              <a:rPr lang="en-US"/>
              <a:t> the linked list with another one to make a larger list.</a:t>
            </a: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6. </a:t>
            </a:r>
            <a:r>
              <a:rPr lang="en-US" b="1">
                <a:solidFill>
                  <a:srgbClr val="FF0000"/>
                </a:solidFill>
              </a:rPr>
              <a:t>Searching</a:t>
            </a:r>
            <a:r>
              <a:rPr lang="en-US"/>
              <a:t> for an element in the list.</a:t>
            </a: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7. </a:t>
            </a:r>
            <a:r>
              <a:rPr lang="en-US" b="1">
                <a:solidFill>
                  <a:srgbClr val="FF0000"/>
                </a:solidFill>
              </a:rPr>
              <a:t>Count</a:t>
            </a:r>
            <a:r>
              <a:rPr lang="en-US"/>
              <a:t> the number of elements.</a:t>
            </a:r>
            <a:endParaRPr/>
          </a:p>
          <a:p>
            <a:pPr marL="142875" lvl="0" indent="-5524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/>
          <p:nvPr/>
        </p:nvSpPr>
        <p:spPr>
          <a:xfrm>
            <a:off x="1679828" y="1286383"/>
            <a:ext cx="121285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A40020"/>
                </a:solidFill>
                <a:latin typeface="Calibri"/>
                <a:ea typeface="Calibri"/>
                <a:cs typeface="Calibri"/>
                <a:sym typeface="Calibri"/>
              </a:rPr>
              <a:t>Creating a List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4083558" y="3131947"/>
            <a:ext cx="1143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/>
          <p:nvPr/>
        </p:nvSpPr>
        <p:spPr>
          <a:xfrm>
            <a:off x="214298" y="357178"/>
            <a:ext cx="42148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Representation of a node using structure</a:t>
            </a:r>
            <a:endParaRPr sz="18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357174" y="1000120"/>
            <a:ext cx="378621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struct node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int data;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struct node *link;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};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/>
          <p:nvPr/>
        </p:nvSpPr>
        <p:spPr>
          <a:xfrm>
            <a:off x="500050" y="500054"/>
            <a:ext cx="3286148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Creation of a new node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P=(struct node *)malloc(sizeof struct node);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 node is created named ‘p’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   data=8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    link=null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aphicFrame>
        <p:nvGraphicFramePr>
          <p:cNvPr id="340" name="Google Shape;340;p25"/>
          <p:cNvGraphicFramePr/>
          <p:nvPr/>
        </p:nvGraphicFramePr>
        <p:xfrm>
          <a:off x="571488" y="2071690"/>
          <a:ext cx="945000" cy="370850"/>
        </p:xfrm>
        <a:graphic>
          <a:graphicData uri="http://schemas.openxmlformats.org/drawingml/2006/table">
            <a:tbl>
              <a:tblPr firstRow="1" bandRow="1">
                <a:noFill/>
                <a:tableStyleId>{EBFBF845-7DE3-489A-8F04-1BD38628BD9F}</a:tableStyleId>
              </a:tblPr>
              <a:tblGrid>
                <a:gridCol w="3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8</a:t>
                      </a:r>
                      <a:endParaRPr sz="9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null</a:t>
                      </a:r>
                      <a:endParaRPr sz="9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41" name="Google Shape;341;p25"/>
          <p:cNvCxnSpPr/>
          <p:nvPr/>
        </p:nvCxnSpPr>
        <p:spPr>
          <a:xfrm>
            <a:off x="785802" y="2643194"/>
            <a:ext cx="142876" cy="1588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2" name="Google Shape;342;p25"/>
          <p:cNvCxnSpPr/>
          <p:nvPr/>
        </p:nvCxnSpPr>
        <p:spPr>
          <a:xfrm>
            <a:off x="857240" y="2857508"/>
            <a:ext cx="142876" cy="1588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/>
        </p:nvSpPr>
        <p:spPr>
          <a:xfrm>
            <a:off x="857240" y="1214434"/>
            <a:ext cx="2786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Procedure Getnode(node)</a:t>
            </a:r>
            <a:endParaRPr sz="1800" b="1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114300"/>
            <a:ext cx="3733800" cy="315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title" idx="4294967295"/>
          </p:nvPr>
        </p:nvSpPr>
        <p:spPr>
          <a:xfrm>
            <a:off x="246176" y="190500"/>
            <a:ext cx="4114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Garamond"/>
              <a:buNone/>
            </a:pPr>
            <a:r>
              <a:rPr lang="en-US" sz="1700" b="1">
                <a:solidFill>
                  <a:srgbClr val="FF0000"/>
                </a:solidFill>
              </a:rPr>
              <a:t>Traversing a single linked list</a:t>
            </a:r>
            <a:endParaRPr/>
          </a:p>
        </p:txBody>
      </p:sp>
      <p:sp>
        <p:nvSpPr>
          <p:cNvPr id="358" name="Google Shape;358;p28"/>
          <p:cNvSpPr txBox="1">
            <a:spLocks noGrp="1"/>
          </p:cNvSpPr>
          <p:nvPr>
            <p:ph type="body" idx="4294967295"/>
          </p:nvPr>
        </p:nvSpPr>
        <p:spPr>
          <a:xfrm>
            <a:off x="284276" y="400050"/>
            <a:ext cx="40767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/>
              <a:t>Here we visit every node in the list starting from the first node to the last one.</a:t>
            </a:r>
            <a:endParaRPr u="sng"/>
          </a:p>
        </p:txBody>
      </p:sp>
      <p:sp>
        <p:nvSpPr>
          <p:cNvPr id="359" name="Google Shape;359;p28"/>
          <p:cNvSpPr/>
          <p:nvPr/>
        </p:nvSpPr>
        <p:spPr>
          <a:xfrm>
            <a:off x="2214562" y="1643062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2643190" y="1643062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428612" y="1000120"/>
            <a:ext cx="481022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362" name="Google Shape;362;p28"/>
          <p:cNvCxnSpPr>
            <a:stCxn id="361" idx="3"/>
            <a:endCxn id="363" idx="1"/>
          </p:cNvCxnSpPr>
          <p:nvPr/>
        </p:nvCxnSpPr>
        <p:spPr>
          <a:xfrm>
            <a:off x="909634" y="1133470"/>
            <a:ext cx="162000" cy="571500"/>
          </a:xfrm>
          <a:prstGeom prst="curvedConnector3">
            <a:avLst>
              <a:gd name="adj1" fmla="val 49975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63" name="Google Shape;363;p28"/>
          <p:cNvSpPr/>
          <p:nvPr/>
        </p:nvSpPr>
        <p:spPr>
          <a:xfrm>
            <a:off x="1071554" y="1571624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364" name="Google Shape;364;p28"/>
          <p:cNvSpPr/>
          <p:nvPr/>
        </p:nvSpPr>
        <p:spPr>
          <a:xfrm>
            <a:off x="1500182" y="1571624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1500182" y="1071558"/>
            <a:ext cx="4572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ptr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66" name="Google Shape;366;p28"/>
          <p:cNvCxnSpPr/>
          <p:nvPr/>
        </p:nvCxnSpPr>
        <p:spPr>
          <a:xfrm rot="5400000">
            <a:off x="1485820" y="1300084"/>
            <a:ext cx="381000" cy="2097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67" name="Google Shape;367;p28"/>
          <p:cNvCxnSpPr/>
          <p:nvPr/>
        </p:nvCxnSpPr>
        <p:spPr>
          <a:xfrm rot="10800000" flipH="1">
            <a:off x="1857372" y="17145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68" name="Google Shape;368;p28"/>
          <p:cNvSpPr txBox="1"/>
          <p:nvPr/>
        </p:nvSpPr>
        <p:spPr>
          <a:xfrm>
            <a:off x="1071554" y="1857376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sp>
        <p:nvSpPr>
          <p:cNvPr id="369" name="Google Shape;369;p28"/>
          <p:cNvSpPr/>
          <p:nvPr/>
        </p:nvSpPr>
        <p:spPr>
          <a:xfrm>
            <a:off x="3286132" y="1643062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714760" y="1643062"/>
            <a:ext cx="428628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371" name="Google Shape;371;p28"/>
          <p:cNvCxnSpPr/>
          <p:nvPr/>
        </p:nvCxnSpPr>
        <p:spPr>
          <a:xfrm rot="10800000" flipH="1">
            <a:off x="2928942" y="1785938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72" name="Google Shape;372;p28"/>
          <p:cNvSpPr txBox="1"/>
          <p:nvPr/>
        </p:nvSpPr>
        <p:spPr>
          <a:xfrm>
            <a:off x="2214562" y="1928814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sp>
        <p:nvSpPr>
          <p:cNvPr id="373" name="Google Shape;373;p28"/>
          <p:cNvSpPr txBox="1"/>
          <p:nvPr/>
        </p:nvSpPr>
        <p:spPr>
          <a:xfrm>
            <a:off x="3286132" y="1928814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2500314" y="1071558"/>
            <a:ext cx="4572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ptr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3786198" y="1071558"/>
            <a:ext cx="4572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ptr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76" name="Google Shape;376;p28"/>
          <p:cNvCxnSpPr/>
          <p:nvPr/>
        </p:nvCxnSpPr>
        <p:spPr>
          <a:xfrm rot="5400000">
            <a:off x="2628828" y="1371522"/>
            <a:ext cx="381000" cy="2097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77" name="Google Shape;377;p28"/>
          <p:cNvCxnSpPr/>
          <p:nvPr/>
        </p:nvCxnSpPr>
        <p:spPr>
          <a:xfrm rot="5400000">
            <a:off x="3700398" y="1371522"/>
            <a:ext cx="381000" cy="2097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152400"/>
            <a:ext cx="437911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357174" y="500054"/>
            <a:ext cx="385765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Linked list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 data structure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 an ordered collection of finite, homogeneous data elements called nodes where the linear order is maintained by means of links or pointers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69" name="Google Shape;169;p3"/>
          <p:cNvGraphicFramePr/>
          <p:nvPr/>
        </p:nvGraphicFramePr>
        <p:xfrm>
          <a:off x="571488" y="2571756"/>
          <a:ext cx="1214450" cy="285750"/>
        </p:xfrm>
        <a:graphic>
          <a:graphicData uri="http://schemas.openxmlformats.org/drawingml/2006/table">
            <a:tbl>
              <a:tblPr firstRow="1" bandRow="1">
                <a:noFill/>
                <a:tableStyleId>{EBFBF845-7DE3-489A-8F04-1BD38628BD9F}</a:tableStyleId>
              </a:tblPr>
              <a:tblGrid>
                <a:gridCol w="76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Data</a:t>
                      </a:r>
                      <a:endParaRPr sz="9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Link</a:t>
                      </a:r>
                      <a:endParaRPr sz="9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0" name="Google Shape;170;p3"/>
          <p:cNvCxnSpPr/>
          <p:nvPr/>
        </p:nvCxnSpPr>
        <p:spPr>
          <a:xfrm>
            <a:off x="1714496" y="2714632"/>
            <a:ext cx="428628" cy="1588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 txBox="1">
            <a:spLocks noGrp="1"/>
          </p:cNvSpPr>
          <p:nvPr>
            <p:ph type="title" idx="4294967295"/>
          </p:nvPr>
        </p:nvSpPr>
        <p:spPr>
          <a:xfrm>
            <a:off x="76200" y="2143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388" name="Google Shape;388;p30"/>
          <p:cNvSpPr txBox="1">
            <a:spLocks noGrp="1"/>
          </p:cNvSpPr>
          <p:nvPr>
            <p:ph type="body" idx="4294967295"/>
          </p:nvPr>
        </p:nvSpPr>
        <p:spPr>
          <a:xfrm>
            <a:off x="304800" y="6477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There are various positions where a node can be inserted: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495"/>
              <a:buFont typeface="Garamond"/>
              <a:buAutoNum type="arabicPeriod"/>
            </a:pPr>
            <a:r>
              <a:rPr lang="en-US" sz="1300"/>
              <a:t>Inserting at the front ( as a first element)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495"/>
              <a:buFont typeface="Garamond"/>
              <a:buAutoNum type="arabicPeriod"/>
            </a:pPr>
            <a:r>
              <a:rPr lang="en-US" sz="1300"/>
              <a:t>Inserting at the end( as a last element)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495"/>
              <a:buFont typeface="Garamond"/>
              <a:buAutoNum type="arabicPeriod"/>
            </a:pPr>
            <a:r>
              <a:rPr lang="en-US" sz="1300"/>
              <a:t>Inserting at any other position </a:t>
            </a:r>
            <a:endParaRPr/>
          </a:p>
          <a:p>
            <a:pPr marL="228600" lvl="0" indent="-133667" algn="l" rtl="0">
              <a:spcBef>
                <a:spcPts val="560"/>
              </a:spcBef>
              <a:spcAft>
                <a:spcPts val="0"/>
              </a:spcAft>
              <a:buSzPts val="1495"/>
              <a:buFont typeface="Garamond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Insertion- At the beginning</a:t>
            </a:r>
            <a:endParaRPr/>
          </a:p>
        </p:txBody>
      </p:sp>
      <p:sp>
        <p:nvSpPr>
          <p:cNvPr id="394" name="Google Shape;394;p31"/>
          <p:cNvSpPr txBox="1">
            <a:spLocks noGrp="1"/>
          </p:cNvSpPr>
          <p:nvPr>
            <p:ph type="body" idx="4294967295"/>
          </p:nvPr>
        </p:nvSpPr>
        <p:spPr>
          <a:xfrm>
            <a:off x="304800" y="552450"/>
            <a:ext cx="41148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Consider a linked list with 3 nodes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We want to insert a new node temp at the beginning of the list</a:t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22860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2705100" y="1866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7" name="Google Shape;397;p31"/>
          <p:cNvSpPr/>
          <p:nvPr/>
        </p:nvSpPr>
        <p:spPr>
          <a:xfrm>
            <a:off x="533400" y="1371600"/>
            <a:ext cx="5715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398" name="Google Shape;398;p31"/>
          <p:cNvCxnSpPr>
            <a:stCxn id="397" idx="3"/>
            <a:endCxn id="399" idx="1"/>
          </p:cNvCxnSpPr>
          <p:nvPr/>
        </p:nvCxnSpPr>
        <p:spPr>
          <a:xfrm>
            <a:off x="1104900" y="1504950"/>
            <a:ext cx="228600" cy="5334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99" name="Google Shape;399;p31"/>
          <p:cNvSpPr/>
          <p:nvPr/>
        </p:nvSpPr>
        <p:spPr>
          <a:xfrm>
            <a:off x="1333500" y="1905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400" name="Google Shape;400;p31"/>
          <p:cNvSpPr/>
          <p:nvPr/>
        </p:nvSpPr>
        <p:spPr>
          <a:xfrm>
            <a:off x="1752600" y="1905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01" name="Google Shape;401;p31"/>
          <p:cNvCxnSpPr>
            <a:endCxn id="395" idx="1"/>
          </p:cNvCxnSpPr>
          <p:nvPr/>
        </p:nvCxnSpPr>
        <p:spPr>
          <a:xfrm rot="10800000" flipH="1">
            <a:off x="1943100" y="20002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02" name="Google Shape;402;p31"/>
          <p:cNvSpPr/>
          <p:nvPr/>
        </p:nvSpPr>
        <p:spPr>
          <a:xfrm>
            <a:off x="33528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3771900" y="1866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404" name="Google Shape;404;p31"/>
          <p:cNvCxnSpPr/>
          <p:nvPr/>
        </p:nvCxnSpPr>
        <p:spPr>
          <a:xfrm rot="10800000" flipH="1">
            <a:off x="3009900" y="20193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05" name="Google Shape;405;p31"/>
          <p:cNvSpPr/>
          <p:nvPr/>
        </p:nvSpPr>
        <p:spPr>
          <a:xfrm>
            <a:off x="2895600" y="24384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</a:t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3314700" y="24384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Insertion- At the beginning</a:t>
            </a:r>
            <a:endParaRPr/>
          </a:p>
        </p:txBody>
      </p:sp>
      <p:sp>
        <p:nvSpPr>
          <p:cNvPr id="412" name="Google Shape;412;p32"/>
          <p:cNvSpPr txBox="1">
            <a:spLocks noGrp="1"/>
          </p:cNvSpPr>
          <p:nvPr>
            <p:ph type="body" idx="4294967295"/>
          </p:nvPr>
        </p:nvSpPr>
        <p:spPr>
          <a:xfrm>
            <a:off x="304801" y="514350"/>
            <a:ext cx="41148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42875" lvl="0" indent="-142911" algn="l" rtl="0">
              <a:spcBef>
                <a:spcPts val="0"/>
              </a:spcBef>
              <a:spcAft>
                <a:spcPts val="0"/>
              </a:spcAft>
              <a:buSzPct val="115000"/>
              <a:buChar char="•"/>
            </a:pPr>
            <a:r>
              <a:rPr lang="en-US" sz="1300"/>
              <a:t>Now temp is inserted at 1</a:t>
            </a:r>
            <a:r>
              <a:rPr lang="en-US" sz="1300" baseline="30000"/>
              <a:t>st</a:t>
            </a:r>
            <a:r>
              <a:rPr lang="en-US" sz="1300"/>
              <a:t> position</a:t>
            </a:r>
            <a:endParaRPr/>
          </a:p>
          <a:p>
            <a:pPr marL="142875" lvl="0" indent="-55098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r>
              <a:rPr lang="en-US" sz="1300"/>
              <a:t>                       temp</a:t>
            </a:r>
            <a:endParaRPr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r>
              <a:rPr lang="en-US" sz="1300"/>
              <a:t> temp-&gt; link=head</a:t>
            </a:r>
            <a:endParaRPr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r>
              <a:rPr lang="en-US" sz="1300"/>
              <a:t> head=temp</a:t>
            </a:r>
            <a:endParaRPr/>
          </a:p>
          <a:p>
            <a:pPr marL="228600" lvl="0" indent="-228600" algn="l" rtl="0">
              <a:spcBef>
                <a:spcPts val="522"/>
              </a:spcBef>
              <a:spcAft>
                <a:spcPts val="0"/>
              </a:spcAft>
              <a:buSzPct val="115000"/>
              <a:buNone/>
            </a:pPr>
            <a:r>
              <a:rPr lang="en-US"/>
              <a:t>                                            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>
              <a:solidFill>
                <a:srgbClr val="FF0000"/>
              </a:solidFill>
            </a:endParaRPr>
          </a:p>
        </p:txBody>
      </p:sp>
      <p:sp>
        <p:nvSpPr>
          <p:cNvPr id="413" name="Google Shape;413;p32"/>
          <p:cNvSpPr/>
          <p:nvPr/>
        </p:nvSpPr>
        <p:spPr>
          <a:xfrm>
            <a:off x="22860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2705100" y="1866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15" name="Google Shape;415;p32"/>
          <p:cNvSpPr/>
          <p:nvPr/>
        </p:nvSpPr>
        <p:spPr>
          <a:xfrm>
            <a:off x="228600" y="1524000"/>
            <a:ext cx="4953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416" name="Google Shape;416;p32"/>
          <p:cNvCxnSpPr>
            <a:stCxn id="415" idx="3"/>
            <a:endCxn id="417" idx="1"/>
          </p:cNvCxnSpPr>
          <p:nvPr/>
        </p:nvCxnSpPr>
        <p:spPr>
          <a:xfrm rot="10800000" flipH="1">
            <a:off x="723900" y="1428750"/>
            <a:ext cx="266700" cy="2286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18" name="Google Shape;418;p32"/>
          <p:cNvSpPr/>
          <p:nvPr/>
        </p:nvSpPr>
        <p:spPr>
          <a:xfrm>
            <a:off x="1333500" y="1905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419" name="Google Shape;419;p32"/>
          <p:cNvSpPr/>
          <p:nvPr/>
        </p:nvSpPr>
        <p:spPr>
          <a:xfrm>
            <a:off x="1752600" y="1905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20" name="Google Shape;420;p32"/>
          <p:cNvCxnSpPr>
            <a:endCxn id="413" idx="1"/>
          </p:cNvCxnSpPr>
          <p:nvPr/>
        </p:nvCxnSpPr>
        <p:spPr>
          <a:xfrm rot="10800000" flipH="1">
            <a:off x="1943100" y="20002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21" name="Google Shape;421;p32"/>
          <p:cNvSpPr/>
          <p:nvPr/>
        </p:nvSpPr>
        <p:spPr>
          <a:xfrm>
            <a:off x="33528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3771900" y="1866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423" name="Google Shape;423;p32"/>
          <p:cNvCxnSpPr/>
          <p:nvPr/>
        </p:nvCxnSpPr>
        <p:spPr>
          <a:xfrm rot="10800000" flipH="1">
            <a:off x="3009900" y="20193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17" name="Google Shape;417;p32"/>
          <p:cNvSpPr/>
          <p:nvPr/>
        </p:nvSpPr>
        <p:spPr>
          <a:xfrm>
            <a:off x="990600" y="12954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</a:t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1409700" y="12954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25" name="Google Shape;425;p32"/>
          <p:cNvCxnSpPr/>
          <p:nvPr/>
        </p:nvCxnSpPr>
        <p:spPr>
          <a:xfrm rot="-5400000" flipH="1">
            <a:off x="1524000" y="1638300"/>
            <a:ext cx="457200" cy="76200"/>
          </a:xfrm>
          <a:prstGeom prst="curvedConnector3">
            <a:avLst>
              <a:gd name="adj1" fmla="val 6716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26" name="Google Shape;426;p32"/>
          <p:cNvCxnSpPr>
            <a:stCxn id="415" idx="2"/>
            <a:endCxn id="418" idx="1"/>
          </p:cNvCxnSpPr>
          <p:nvPr/>
        </p:nvCxnSpPr>
        <p:spPr>
          <a:xfrm rot="-5400000" flipH="1">
            <a:off x="781050" y="1485900"/>
            <a:ext cx="247800" cy="857400"/>
          </a:xfrm>
          <a:prstGeom prst="curvedConnector2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>
            <a:spLocks noGrp="1"/>
          </p:cNvSpPr>
          <p:nvPr>
            <p:ph type="title" idx="4294967295"/>
          </p:nvPr>
        </p:nvSpPr>
        <p:spPr>
          <a:xfrm>
            <a:off x="457200" y="190500"/>
            <a:ext cx="3398837" cy="65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/>
              <a:t>Inserting a node at the front of  a single linked list.</a:t>
            </a:r>
            <a:endParaRPr/>
          </a:p>
        </p:txBody>
      </p:sp>
      <p:sp>
        <p:nvSpPr>
          <p:cNvPr id="432" name="Google Shape;432;p33"/>
          <p:cNvSpPr txBox="1">
            <a:spLocks noGrp="1"/>
          </p:cNvSpPr>
          <p:nvPr>
            <p:ph type="body" idx="4294967295"/>
          </p:nvPr>
        </p:nvSpPr>
        <p:spPr>
          <a:xfrm>
            <a:off x="304800" y="762000"/>
            <a:ext cx="40005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 dirty="0"/>
              <a:t>The algorithm </a:t>
            </a:r>
            <a:r>
              <a:rPr lang="en-US" dirty="0" err="1"/>
              <a:t>InsertFront_SL</a:t>
            </a:r>
            <a:r>
              <a:rPr lang="en-US" dirty="0"/>
              <a:t> is used to insert a node at the front of a single linked list.</a:t>
            </a:r>
            <a:endParaRPr dirty="0"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None/>
            </a:pPr>
            <a:r>
              <a:rPr lang="en-US" b="1" dirty="0"/>
              <a:t>Algorithm </a:t>
            </a:r>
            <a:r>
              <a:rPr lang="en-US" b="1" dirty="0" err="1"/>
              <a:t>InsertFront_SL</a:t>
            </a:r>
            <a:endParaRPr b="1" dirty="0"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: HEADER is the pointer to the header node and X is the data of the node to be inserted.</a:t>
            </a:r>
            <a:endParaRPr dirty="0"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Output</a:t>
            </a:r>
            <a:r>
              <a:rPr lang="en-US" dirty="0"/>
              <a:t>: A single linked  list with a newly inserted node at the front of the list.</a:t>
            </a:r>
            <a:endParaRPr dirty="0"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Data Structures</a:t>
            </a:r>
            <a:r>
              <a:rPr lang="en-US" dirty="0"/>
              <a:t>: A single linked list whose address of the starting node is known from the HEADER.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680"/>
            <a:ext cx="4525963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57150" y="228600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aramond"/>
              <a:buNone/>
            </a:pPr>
            <a:r>
              <a:rPr lang="en-US" b="1">
                <a:solidFill>
                  <a:srgbClr val="FF0000"/>
                </a:solidFill>
              </a:rPr>
              <a:t>Insertion- At the end</a:t>
            </a:r>
            <a:endParaRPr/>
          </a:p>
        </p:txBody>
      </p:sp>
      <p:sp>
        <p:nvSpPr>
          <p:cNvPr id="443" name="Google Shape;443;p35"/>
          <p:cNvSpPr txBox="1">
            <a:spLocks noGrp="1"/>
          </p:cNvSpPr>
          <p:nvPr>
            <p:ph type="body" idx="4294967295"/>
          </p:nvPr>
        </p:nvSpPr>
        <p:spPr>
          <a:xfrm>
            <a:off x="228600" y="552450"/>
            <a:ext cx="403860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Consider a linked list with 3 nodes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We want to insert a new node temp   at the end of the list</a:t>
            </a:r>
            <a:endParaRPr/>
          </a:p>
        </p:txBody>
      </p:sp>
      <p:sp>
        <p:nvSpPr>
          <p:cNvPr id="444" name="Google Shape;444;p35"/>
          <p:cNvSpPr/>
          <p:nvPr/>
        </p:nvSpPr>
        <p:spPr>
          <a:xfrm>
            <a:off x="22860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2705100" y="1866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642926" y="1371600"/>
            <a:ext cx="461974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447" name="Google Shape;447;p35"/>
          <p:cNvCxnSpPr>
            <a:stCxn id="446" idx="3"/>
            <a:endCxn id="448" idx="1"/>
          </p:cNvCxnSpPr>
          <p:nvPr/>
        </p:nvCxnSpPr>
        <p:spPr>
          <a:xfrm>
            <a:off x="1104900" y="1504950"/>
            <a:ext cx="228600" cy="5334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48" name="Google Shape;448;p35"/>
          <p:cNvSpPr/>
          <p:nvPr/>
        </p:nvSpPr>
        <p:spPr>
          <a:xfrm>
            <a:off x="1333500" y="1905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1752600" y="1905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50" name="Google Shape;450;p35"/>
          <p:cNvCxnSpPr>
            <a:endCxn id="444" idx="1"/>
          </p:cNvCxnSpPr>
          <p:nvPr/>
        </p:nvCxnSpPr>
        <p:spPr>
          <a:xfrm rot="10800000" flipH="1">
            <a:off x="1943100" y="20002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51" name="Google Shape;451;p35"/>
          <p:cNvSpPr/>
          <p:nvPr/>
        </p:nvSpPr>
        <p:spPr>
          <a:xfrm>
            <a:off x="33528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3771900" y="1866900"/>
            <a:ext cx="442926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453" name="Google Shape;453;p35"/>
          <p:cNvCxnSpPr/>
          <p:nvPr/>
        </p:nvCxnSpPr>
        <p:spPr>
          <a:xfrm rot="10800000" flipH="1">
            <a:off x="3009900" y="20193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54" name="Google Shape;454;p35"/>
          <p:cNvSpPr/>
          <p:nvPr/>
        </p:nvSpPr>
        <p:spPr>
          <a:xfrm>
            <a:off x="2895600" y="24384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40</a:t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3314700" y="24384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Insertion- At the end</a:t>
            </a:r>
            <a:endParaRPr/>
          </a:p>
        </p:txBody>
      </p:sp>
      <p:sp>
        <p:nvSpPr>
          <p:cNvPr id="461" name="Google Shape;461;p36"/>
          <p:cNvSpPr txBox="1">
            <a:spLocks noGrp="1"/>
          </p:cNvSpPr>
          <p:nvPr>
            <p:ph type="body" idx="4294967295"/>
          </p:nvPr>
        </p:nvSpPr>
        <p:spPr>
          <a:xfrm>
            <a:off x="342900" y="571500"/>
            <a:ext cx="42291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List should be traversed first.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Now temp is inserted at the end  		          	</a:t>
            </a: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r>
              <a:rPr lang="en-US" sz="1300"/>
              <a:t>    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2133600" y="1485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2552700" y="1485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571500" y="990600"/>
            <a:ext cx="3810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465" name="Google Shape;465;p36"/>
          <p:cNvCxnSpPr>
            <a:stCxn id="464" idx="3"/>
            <a:endCxn id="466" idx="1"/>
          </p:cNvCxnSpPr>
          <p:nvPr/>
        </p:nvCxnSpPr>
        <p:spPr>
          <a:xfrm>
            <a:off x="952500" y="1123950"/>
            <a:ext cx="228600" cy="5334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66" name="Google Shape;466;p36"/>
          <p:cNvSpPr/>
          <p:nvPr/>
        </p:nvSpPr>
        <p:spPr>
          <a:xfrm>
            <a:off x="1181100" y="1524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1600200" y="1524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68" name="Google Shape;468;p36"/>
          <p:cNvCxnSpPr>
            <a:endCxn id="462" idx="1"/>
          </p:cNvCxnSpPr>
          <p:nvPr/>
        </p:nvCxnSpPr>
        <p:spPr>
          <a:xfrm rot="10800000" flipH="1">
            <a:off x="1790700" y="16192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69" name="Google Shape;469;p36"/>
          <p:cNvSpPr/>
          <p:nvPr/>
        </p:nvSpPr>
        <p:spPr>
          <a:xfrm>
            <a:off x="3200400" y="1485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3619500" y="1485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71" name="Google Shape;471;p36"/>
          <p:cNvCxnSpPr/>
          <p:nvPr/>
        </p:nvCxnSpPr>
        <p:spPr>
          <a:xfrm rot="10800000" flipH="1">
            <a:off x="2857500" y="16383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72" name="Google Shape;472;p36"/>
          <p:cNvSpPr/>
          <p:nvPr/>
        </p:nvSpPr>
        <p:spPr>
          <a:xfrm>
            <a:off x="3619500" y="19431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40</a:t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4038600" y="19431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74" name="Google Shape;474;p36"/>
          <p:cNvCxnSpPr>
            <a:stCxn id="470" idx="3"/>
            <a:endCxn id="472" idx="1"/>
          </p:cNvCxnSpPr>
          <p:nvPr/>
        </p:nvCxnSpPr>
        <p:spPr>
          <a:xfrm flipH="1">
            <a:off x="3619500" y="1619250"/>
            <a:ext cx="304800" cy="457200"/>
          </a:xfrm>
          <a:prstGeom prst="curvedConnector5">
            <a:avLst>
              <a:gd name="adj1" fmla="val -37500"/>
              <a:gd name="adj2" fmla="val 50000"/>
              <a:gd name="adj3" fmla="val 1375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 txBox="1">
            <a:spLocks noGrp="1"/>
          </p:cNvSpPr>
          <p:nvPr>
            <p:ph type="title" idx="4294967295"/>
          </p:nvPr>
        </p:nvSpPr>
        <p:spPr>
          <a:xfrm>
            <a:off x="0" y="123999"/>
            <a:ext cx="4114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Garamond"/>
              <a:buNone/>
            </a:pPr>
            <a:r>
              <a:rPr lang="en-US" sz="1600" b="1">
                <a:solidFill>
                  <a:srgbClr val="FF0000"/>
                </a:solidFill>
              </a:rPr>
              <a:t>Insertion- At the end</a:t>
            </a:r>
            <a:endParaRPr sz="1700" b="1">
              <a:solidFill>
                <a:srgbClr val="FF0000"/>
              </a:solidFill>
            </a:endParaRPr>
          </a:p>
        </p:txBody>
      </p:sp>
      <p:sp>
        <p:nvSpPr>
          <p:cNvPr id="480" name="Google Shape;480;p37"/>
          <p:cNvSpPr txBox="1">
            <a:spLocks noGrp="1"/>
          </p:cNvSpPr>
          <p:nvPr>
            <p:ph type="body" idx="4294967295"/>
          </p:nvPr>
        </p:nvSpPr>
        <p:spPr>
          <a:xfrm>
            <a:off x="304800" y="333549"/>
            <a:ext cx="41910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/>
              <a:t>Here first we need to traverse the list to get the last node.</a:t>
            </a:r>
            <a:endParaRPr u="sng"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  <a:p>
            <a:pPr marL="257175" lvl="0" indent="-1695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  <a:p>
            <a:pPr marL="257175" lvl="0" indent="-1695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  <a:p>
            <a:pPr marL="257175" lvl="0" indent="-1695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  <a:p>
            <a:pPr marL="257175" lvl="0" indent="-1695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  <p:sp>
        <p:nvSpPr>
          <p:cNvPr id="481" name="Google Shape;481;p37"/>
          <p:cNvSpPr/>
          <p:nvPr/>
        </p:nvSpPr>
        <p:spPr>
          <a:xfrm>
            <a:off x="2143124" y="1285872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482" name="Google Shape;482;p37"/>
          <p:cNvSpPr/>
          <p:nvPr/>
        </p:nvSpPr>
        <p:spPr>
          <a:xfrm>
            <a:off x="2571752" y="1285872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83" name="Google Shape;483;p37"/>
          <p:cNvSpPr/>
          <p:nvPr/>
        </p:nvSpPr>
        <p:spPr>
          <a:xfrm>
            <a:off x="357174" y="1071558"/>
            <a:ext cx="481026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484" name="Google Shape;484;p37"/>
          <p:cNvCxnSpPr>
            <a:stCxn id="483" idx="3"/>
            <a:endCxn id="485" idx="1"/>
          </p:cNvCxnSpPr>
          <p:nvPr/>
        </p:nvCxnSpPr>
        <p:spPr>
          <a:xfrm>
            <a:off x="838200" y="1204908"/>
            <a:ext cx="376200" cy="214200"/>
          </a:xfrm>
          <a:prstGeom prst="curvedConnector3">
            <a:avLst>
              <a:gd name="adj1" fmla="val 50004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85" name="Google Shape;485;p37"/>
          <p:cNvSpPr/>
          <p:nvPr/>
        </p:nvSpPr>
        <p:spPr>
          <a:xfrm>
            <a:off x="1214430" y="1285872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486" name="Google Shape;486;p37"/>
          <p:cNvSpPr/>
          <p:nvPr/>
        </p:nvSpPr>
        <p:spPr>
          <a:xfrm>
            <a:off x="1643058" y="1285872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87" name="Google Shape;487;p37"/>
          <p:cNvSpPr/>
          <p:nvPr/>
        </p:nvSpPr>
        <p:spPr>
          <a:xfrm>
            <a:off x="1142992" y="785806"/>
            <a:ext cx="4572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ptr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88" name="Google Shape;488;p37"/>
          <p:cNvCxnSpPr/>
          <p:nvPr/>
        </p:nvCxnSpPr>
        <p:spPr>
          <a:xfrm rot="-5400000" flipH="1">
            <a:off x="1143068" y="1071482"/>
            <a:ext cx="381000" cy="954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89" name="Google Shape;489;p37"/>
          <p:cNvCxnSpPr/>
          <p:nvPr/>
        </p:nvCxnSpPr>
        <p:spPr>
          <a:xfrm rot="10800000" flipH="1">
            <a:off x="1785934" y="135731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0" name="Google Shape;490;p37"/>
          <p:cNvSpPr txBox="1"/>
          <p:nvPr/>
        </p:nvSpPr>
        <p:spPr>
          <a:xfrm>
            <a:off x="1214430" y="1571624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sp>
        <p:nvSpPr>
          <p:cNvPr id="491" name="Google Shape;491;p37"/>
          <p:cNvSpPr/>
          <p:nvPr/>
        </p:nvSpPr>
        <p:spPr>
          <a:xfrm>
            <a:off x="3214694" y="1285872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492" name="Google Shape;492;p37"/>
          <p:cNvSpPr/>
          <p:nvPr/>
        </p:nvSpPr>
        <p:spPr>
          <a:xfrm>
            <a:off x="3643322" y="1285872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493" name="Google Shape;493;p37"/>
          <p:cNvCxnSpPr/>
          <p:nvPr/>
        </p:nvCxnSpPr>
        <p:spPr>
          <a:xfrm rot="10800000" flipH="1">
            <a:off x="2857504" y="1428748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4" name="Google Shape;494;p37"/>
          <p:cNvSpPr txBox="1"/>
          <p:nvPr/>
        </p:nvSpPr>
        <p:spPr>
          <a:xfrm>
            <a:off x="2143124" y="1571624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sp>
        <p:nvSpPr>
          <p:cNvPr id="495" name="Google Shape;495;p37"/>
          <p:cNvSpPr txBox="1"/>
          <p:nvPr/>
        </p:nvSpPr>
        <p:spPr>
          <a:xfrm>
            <a:off x="3214694" y="1571624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sp>
        <p:nvSpPr>
          <p:cNvPr id="496" name="Google Shape;496;p37"/>
          <p:cNvSpPr/>
          <p:nvPr/>
        </p:nvSpPr>
        <p:spPr>
          <a:xfrm>
            <a:off x="2071686" y="785806"/>
            <a:ext cx="4572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ptr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3071818" y="785806"/>
            <a:ext cx="4572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ptr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98" name="Google Shape;498;p37"/>
          <p:cNvCxnSpPr/>
          <p:nvPr/>
        </p:nvCxnSpPr>
        <p:spPr>
          <a:xfrm rot="-5400000" flipH="1">
            <a:off x="2124150" y="1090532"/>
            <a:ext cx="381000" cy="573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99" name="Google Shape;499;p37"/>
          <p:cNvCxnSpPr/>
          <p:nvPr/>
        </p:nvCxnSpPr>
        <p:spPr>
          <a:xfrm rot="-5400000" flipH="1">
            <a:off x="3143332" y="1071482"/>
            <a:ext cx="381000" cy="954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00" name="Google Shape;500;p37"/>
          <p:cNvSpPr/>
          <p:nvPr/>
        </p:nvSpPr>
        <p:spPr>
          <a:xfrm>
            <a:off x="3286132" y="1857376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40</a:t>
            </a:r>
            <a:endParaRPr/>
          </a:p>
        </p:txBody>
      </p:sp>
      <p:sp>
        <p:nvSpPr>
          <p:cNvPr id="501" name="Google Shape;501;p37"/>
          <p:cNvSpPr/>
          <p:nvPr/>
        </p:nvSpPr>
        <p:spPr>
          <a:xfrm>
            <a:off x="3714760" y="1857376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502" name="Google Shape;502;p37"/>
          <p:cNvCxnSpPr/>
          <p:nvPr/>
        </p:nvCxnSpPr>
        <p:spPr>
          <a:xfrm rot="5400000">
            <a:off x="3464727" y="1750219"/>
            <a:ext cx="214314" cy="1588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03" name="Google Shape;503;p37"/>
          <p:cNvSpPr txBox="1"/>
          <p:nvPr/>
        </p:nvSpPr>
        <p:spPr>
          <a:xfrm>
            <a:off x="3286132" y="2143128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temp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 txBox="1">
            <a:spLocks noGrp="1"/>
          </p:cNvSpPr>
          <p:nvPr>
            <p:ph type="title"/>
          </p:nvPr>
        </p:nvSpPr>
        <p:spPr>
          <a:xfrm>
            <a:off x="428612" y="285740"/>
            <a:ext cx="3857652" cy="65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/>
              <a:t>Inserting a node at the end of  a single linked list.</a:t>
            </a:r>
            <a:endParaRPr/>
          </a:p>
        </p:txBody>
      </p:sp>
      <p:sp>
        <p:nvSpPr>
          <p:cNvPr id="509" name="Google Shape;509;p38"/>
          <p:cNvSpPr txBox="1">
            <a:spLocks noGrp="1"/>
          </p:cNvSpPr>
          <p:nvPr>
            <p:ph type="body" idx="1"/>
          </p:nvPr>
        </p:nvSpPr>
        <p:spPr>
          <a:xfrm>
            <a:off x="114300" y="762000"/>
            <a:ext cx="43815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/>
              <a:t>The algorithm InsertEnd_SL is used to insert a node at the end of a single linked list.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None/>
            </a:pPr>
            <a:r>
              <a:rPr lang="en-US" b="1"/>
              <a:t>Algorithm InsertEnd_SL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None/>
            </a:pPr>
            <a:r>
              <a:rPr lang="en-US" b="1">
                <a:solidFill>
                  <a:srgbClr val="FF0000"/>
                </a:solidFill>
              </a:rPr>
              <a:t>Input</a:t>
            </a:r>
            <a:r>
              <a:rPr lang="en-US"/>
              <a:t>: HEADER is the pointer to the header node and X is the data of the node to be inserted.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None/>
            </a:pPr>
            <a:r>
              <a:rPr lang="en-US" b="1">
                <a:solidFill>
                  <a:srgbClr val="FF0000"/>
                </a:solidFill>
              </a:rPr>
              <a:t>Output</a:t>
            </a:r>
            <a:r>
              <a:rPr lang="en-US"/>
              <a:t>: A singe linked  list with a newly inserted node having data X at the end of the list.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Font typeface="Arial"/>
              <a:buNone/>
            </a:pPr>
            <a:r>
              <a:rPr lang="en-US" b="1">
                <a:solidFill>
                  <a:srgbClr val="FF0000"/>
                </a:solidFill>
              </a:rPr>
              <a:t>Data Structures</a:t>
            </a:r>
            <a:r>
              <a:rPr lang="en-US"/>
              <a:t>: A single linked list whose address of the starting node is known from the HEADER.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228600"/>
            <a:ext cx="4313238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/>
        </p:nvSpPr>
        <p:spPr>
          <a:xfrm>
            <a:off x="428612" y="285740"/>
            <a:ext cx="3714776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Node</a:t>
            </a:r>
            <a:r>
              <a:rPr lang="en-US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an element in a linked list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node consists of two fields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Data</a:t>
            </a:r>
            <a:r>
              <a:rPr lang="en-US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 to store the actual information)</a:t>
            </a:r>
            <a:endParaRPr/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Link</a:t>
            </a:r>
            <a:r>
              <a:rPr lang="en-US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(to point to the next node)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linked list the adjacency between the elements are maintained by means of links or pointers. A link or pointer is the address of the subsequent element</a:t>
            </a:r>
            <a:endParaRPr sz="1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200"/>
            <a:ext cx="4557713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90500"/>
            <a:ext cx="429577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lang="en-US" sz="1800"/>
              <a:t>Insertion- At any position in the list</a:t>
            </a:r>
            <a:endParaRPr/>
          </a:p>
        </p:txBody>
      </p:sp>
      <p:sp>
        <p:nvSpPr>
          <p:cNvPr id="530" name="Google Shape;530;p42"/>
          <p:cNvSpPr txBox="1">
            <a:spLocks noGrp="1"/>
          </p:cNvSpPr>
          <p:nvPr>
            <p:ph type="body" idx="4294967295"/>
          </p:nvPr>
        </p:nvSpPr>
        <p:spPr>
          <a:xfrm>
            <a:off x="304800" y="514350"/>
            <a:ext cx="41148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Consider a linked list with 3 nodes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We want to insert a new node temp   after node 20</a:t>
            </a:r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22860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532" name="Google Shape;532;p42"/>
          <p:cNvSpPr/>
          <p:nvPr/>
        </p:nvSpPr>
        <p:spPr>
          <a:xfrm>
            <a:off x="2705100" y="1866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723900" y="1371600"/>
            <a:ext cx="3810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534" name="Google Shape;534;p42"/>
          <p:cNvCxnSpPr>
            <a:stCxn id="533" idx="3"/>
            <a:endCxn id="535" idx="1"/>
          </p:cNvCxnSpPr>
          <p:nvPr/>
        </p:nvCxnSpPr>
        <p:spPr>
          <a:xfrm>
            <a:off x="1104900" y="1504950"/>
            <a:ext cx="228600" cy="5334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35" name="Google Shape;535;p42"/>
          <p:cNvSpPr/>
          <p:nvPr/>
        </p:nvSpPr>
        <p:spPr>
          <a:xfrm>
            <a:off x="1333500" y="1905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536" name="Google Shape;536;p42"/>
          <p:cNvSpPr/>
          <p:nvPr/>
        </p:nvSpPr>
        <p:spPr>
          <a:xfrm>
            <a:off x="1752600" y="1905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537" name="Google Shape;537;p42"/>
          <p:cNvCxnSpPr>
            <a:endCxn id="531" idx="1"/>
          </p:cNvCxnSpPr>
          <p:nvPr/>
        </p:nvCxnSpPr>
        <p:spPr>
          <a:xfrm rot="10800000" flipH="1">
            <a:off x="1943100" y="20002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38" name="Google Shape;538;p42"/>
          <p:cNvSpPr/>
          <p:nvPr/>
        </p:nvSpPr>
        <p:spPr>
          <a:xfrm>
            <a:off x="33528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539" name="Google Shape;539;p42"/>
          <p:cNvSpPr/>
          <p:nvPr/>
        </p:nvSpPr>
        <p:spPr>
          <a:xfrm>
            <a:off x="3771900" y="1866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540" name="Google Shape;540;p42"/>
          <p:cNvCxnSpPr/>
          <p:nvPr/>
        </p:nvCxnSpPr>
        <p:spPr>
          <a:xfrm rot="10800000" flipH="1">
            <a:off x="3009900" y="20193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41" name="Google Shape;541;p42"/>
          <p:cNvSpPr/>
          <p:nvPr/>
        </p:nvSpPr>
        <p:spPr>
          <a:xfrm>
            <a:off x="2895600" y="24384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25</a:t>
            </a:r>
            <a:endParaRPr/>
          </a:p>
        </p:txBody>
      </p:sp>
      <p:sp>
        <p:nvSpPr>
          <p:cNvPr id="542" name="Google Shape;542;p42"/>
          <p:cNvSpPr/>
          <p:nvPr/>
        </p:nvSpPr>
        <p:spPr>
          <a:xfrm>
            <a:off x="3314700" y="24384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 txBox="1">
            <a:spLocks noGrp="1"/>
          </p:cNvSpPr>
          <p:nvPr>
            <p:ph type="title" idx="4294967295"/>
          </p:nvPr>
        </p:nvSpPr>
        <p:spPr>
          <a:xfrm>
            <a:off x="457200" y="255588"/>
            <a:ext cx="41148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lang="en-US" sz="1800"/>
              <a:t>Insertion- After a node</a:t>
            </a:r>
            <a:endParaRPr/>
          </a:p>
        </p:txBody>
      </p:sp>
      <p:sp>
        <p:nvSpPr>
          <p:cNvPr id="548" name="Google Shape;548;p43"/>
          <p:cNvSpPr txBox="1">
            <a:spLocks noGrp="1"/>
          </p:cNvSpPr>
          <p:nvPr>
            <p:ph type="body" idx="4294967295"/>
          </p:nvPr>
        </p:nvSpPr>
        <p:spPr>
          <a:xfrm>
            <a:off x="304800" y="428616"/>
            <a:ext cx="4267200" cy="341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142875" lvl="0" indent="-104902" algn="l" rtl="0">
              <a:spcBef>
                <a:spcPts val="0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42875" algn="l" rtl="0">
              <a:spcBef>
                <a:spcPts val="660"/>
              </a:spcBef>
              <a:spcAft>
                <a:spcPts val="0"/>
              </a:spcAft>
              <a:buSzPct val="115000"/>
              <a:buNone/>
            </a:pPr>
            <a:r>
              <a:rPr lang="en-US" sz="4500"/>
              <a:t>Now temp is inserted after </a:t>
            </a:r>
            <a:r>
              <a:rPr lang="en-US" sz="4500" b="1"/>
              <a:t>node 20</a:t>
            </a:r>
            <a:endParaRPr/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r>
              <a:rPr lang="en-US" sz="1300"/>
              <a:t>                                                                      </a:t>
            </a:r>
            <a:endParaRPr/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r>
              <a:rPr lang="en-US" sz="1300"/>
              <a:t>                                                                                                                                                  </a:t>
            </a:r>
            <a:endParaRPr/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r>
              <a:rPr lang="en-US" sz="1300"/>
              <a:t>                                                                                                                                </a:t>
            </a:r>
            <a:endParaRPr/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228600" lvl="0" indent="-193548" algn="l" rtl="0">
              <a:spcBef>
                <a:spcPts val="396"/>
              </a:spcBef>
              <a:spcAft>
                <a:spcPts val="0"/>
              </a:spcAft>
              <a:buSzPct val="115000"/>
              <a:buFont typeface="Garamond"/>
              <a:buNone/>
            </a:pPr>
            <a:endParaRPr/>
          </a:p>
          <a:p>
            <a:pPr marL="228600" lvl="0" indent="-228600" algn="l" rtl="0">
              <a:spcBef>
                <a:spcPts val="396"/>
              </a:spcBef>
              <a:spcAft>
                <a:spcPts val="0"/>
              </a:spcAft>
              <a:buSzPct val="115000"/>
              <a:buNone/>
            </a:pPr>
            <a:endParaRPr/>
          </a:p>
          <a:p>
            <a:pPr marL="228600" lvl="0" indent="-228600" algn="l" rtl="0">
              <a:spcBef>
                <a:spcPts val="396"/>
              </a:spcBef>
              <a:spcAft>
                <a:spcPts val="0"/>
              </a:spcAft>
              <a:buSzPct val="115000"/>
              <a:buNone/>
            </a:pPr>
            <a:r>
              <a:rPr lang="en-US"/>
              <a:t>                                                                                  </a:t>
            </a:r>
            <a:endParaRPr/>
          </a:p>
          <a:p>
            <a:pPr marL="228600" lvl="0" indent="-228600" algn="l" rtl="0">
              <a:spcBef>
                <a:spcPts val="396"/>
              </a:spcBef>
              <a:spcAft>
                <a:spcPts val="0"/>
              </a:spcAft>
              <a:buSzPct val="106153"/>
              <a:buNone/>
            </a:pPr>
            <a:r>
              <a:rPr lang="en-US"/>
              <a:t>			</a:t>
            </a:r>
            <a:endParaRPr sz="1300"/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r>
              <a:rPr lang="en-US" sz="1300"/>
              <a:t>    </a:t>
            </a:r>
            <a:endParaRPr/>
          </a:p>
          <a:p>
            <a:pPr marL="142875" lvl="0" indent="-104902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228600" lvl="0" indent="-228600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/>
          </a:p>
          <a:p>
            <a:pPr marL="228600" lvl="0" indent="-193548" algn="l" rtl="0">
              <a:spcBef>
                <a:spcPts val="396"/>
              </a:spcBef>
              <a:spcAft>
                <a:spcPts val="0"/>
              </a:spcAft>
              <a:buSzPct val="11500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404"/>
              </a:spcBef>
              <a:spcAft>
                <a:spcPts val="0"/>
              </a:spcAft>
              <a:buSzPct val="115000"/>
              <a:buNone/>
            </a:pPr>
            <a:endParaRPr sz="1300">
              <a:solidFill>
                <a:srgbClr val="FF0000"/>
              </a:solidFill>
            </a:endParaRPr>
          </a:p>
        </p:txBody>
      </p:sp>
      <p:sp>
        <p:nvSpPr>
          <p:cNvPr id="549" name="Google Shape;549;p43"/>
          <p:cNvSpPr/>
          <p:nvPr/>
        </p:nvSpPr>
        <p:spPr>
          <a:xfrm>
            <a:off x="2133600" y="11811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550" name="Google Shape;550;p43"/>
          <p:cNvSpPr/>
          <p:nvPr/>
        </p:nvSpPr>
        <p:spPr>
          <a:xfrm>
            <a:off x="2552700" y="11811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51" name="Google Shape;551;p43"/>
          <p:cNvSpPr/>
          <p:nvPr/>
        </p:nvSpPr>
        <p:spPr>
          <a:xfrm>
            <a:off x="571500" y="685800"/>
            <a:ext cx="3810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552" name="Google Shape;552;p43"/>
          <p:cNvCxnSpPr>
            <a:stCxn id="551" idx="3"/>
            <a:endCxn id="553" idx="1"/>
          </p:cNvCxnSpPr>
          <p:nvPr/>
        </p:nvCxnSpPr>
        <p:spPr>
          <a:xfrm>
            <a:off x="952500" y="819150"/>
            <a:ext cx="228600" cy="5334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53" name="Google Shape;553;p43"/>
          <p:cNvSpPr/>
          <p:nvPr/>
        </p:nvSpPr>
        <p:spPr>
          <a:xfrm>
            <a:off x="1181100" y="12192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1600200" y="12192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555" name="Google Shape;555;p43"/>
          <p:cNvCxnSpPr>
            <a:endCxn id="549" idx="1"/>
          </p:cNvCxnSpPr>
          <p:nvPr/>
        </p:nvCxnSpPr>
        <p:spPr>
          <a:xfrm rot="10800000" flipH="1">
            <a:off x="1790700" y="13144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56" name="Google Shape;556;p43"/>
          <p:cNvSpPr/>
          <p:nvPr/>
        </p:nvSpPr>
        <p:spPr>
          <a:xfrm>
            <a:off x="3200400" y="11811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557" name="Google Shape;557;p43"/>
          <p:cNvSpPr/>
          <p:nvPr/>
        </p:nvSpPr>
        <p:spPr>
          <a:xfrm>
            <a:off x="3619500" y="11811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2628900" y="706902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25</a:t>
            </a:r>
            <a:endParaRPr/>
          </a:p>
        </p:txBody>
      </p:sp>
      <p:sp>
        <p:nvSpPr>
          <p:cNvPr id="559" name="Google Shape;559;p43"/>
          <p:cNvSpPr/>
          <p:nvPr/>
        </p:nvSpPr>
        <p:spPr>
          <a:xfrm>
            <a:off x="3048000" y="706902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560" name="Google Shape;560;p43"/>
          <p:cNvCxnSpPr>
            <a:endCxn id="558" idx="1"/>
          </p:cNvCxnSpPr>
          <p:nvPr/>
        </p:nvCxnSpPr>
        <p:spPr>
          <a:xfrm rot="5400000" flipH="1">
            <a:off x="2506050" y="963102"/>
            <a:ext cx="474300" cy="228600"/>
          </a:xfrm>
          <a:prstGeom prst="curvedConnector5">
            <a:avLst>
              <a:gd name="adj1" fmla="val 22"/>
              <a:gd name="adj2" fmla="val 0"/>
              <a:gd name="adj3" fmla="val 22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61" name="Google Shape;561;p43"/>
          <p:cNvCxnSpPr>
            <a:stCxn id="559" idx="3"/>
          </p:cNvCxnSpPr>
          <p:nvPr/>
        </p:nvCxnSpPr>
        <p:spPr>
          <a:xfrm flipH="1">
            <a:off x="3200400" y="840252"/>
            <a:ext cx="152400" cy="362100"/>
          </a:xfrm>
          <a:prstGeom prst="curvedConnector4">
            <a:avLst>
              <a:gd name="adj1" fmla="val -75000"/>
              <a:gd name="adj2" fmla="val 68393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62" name="Google Shape;562;p43"/>
          <p:cNvCxnSpPr>
            <a:endCxn id="556" idx="1"/>
          </p:cNvCxnSpPr>
          <p:nvPr/>
        </p:nvCxnSpPr>
        <p:spPr>
          <a:xfrm>
            <a:off x="2857500" y="1313550"/>
            <a:ext cx="342900" cy="9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63" name="Google Shape;563;p43"/>
          <p:cNvSpPr/>
          <p:nvPr/>
        </p:nvSpPr>
        <p:spPr>
          <a:xfrm>
            <a:off x="1371600" y="647700"/>
            <a:ext cx="4953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ptr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564" name="Google Shape;564;p43"/>
          <p:cNvCxnSpPr>
            <a:stCxn id="563" idx="2"/>
            <a:endCxn id="553" idx="0"/>
          </p:cNvCxnSpPr>
          <p:nvPr/>
        </p:nvCxnSpPr>
        <p:spPr>
          <a:xfrm rot="5400000">
            <a:off x="1352550" y="952500"/>
            <a:ext cx="304800" cy="2286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65" name="Google Shape;565;p43"/>
          <p:cNvSpPr/>
          <p:nvPr/>
        </p:nvSpPr>
        <p:spPr>
          <a:xfrm>
            <a:off x="2057400" y="609600"/>
            <a:ext cx="4953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ptr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566" name="Google Shape;566;p43"/>
          <p:cNvCxnSpPr>
            <a:stCxn id="565" idx="2"/>
          </p:cNvCxnSpPr>
          <p:nvPr/>
        </p:nvCxnSpPr>
        <p:spPr>
          <a:xfrm rot="5400000">
            <a:off x="2124150" y="1000200"/>
            <a:ext cx="304800" cy="570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67" name="Google Shape;567;p43"/>
          <p:cNvSpPr txBox="1"/>
          <p:nvPr/>
        </p:nvSpPr>
        <p:spPr>
          <a:xfrm>
            <a:off x="-495301" y="1181100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" y="228600"/>
            <a:ext cx="4464844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114300"/>
            <a:ext cx="44100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90500"/>
            <a:ext cx="41846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7"/>
          <p:cNvSpPr txBox="1">
            <a:spLocks noGrp="1"/>
          </p:cNvSpPr>
          <p:nvPr>
            <p:ph type="title" idx="4294967295"/>
          </p:nvPr>
        </p:nvSpPr>
        <p:spPr>
          <a:xfrm>
            <a:off x="304800" y="2143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Deletion</a:t>
            </a:r>
            <a:endParaRPr/>
          </a:p>
        </p:txBody>
      </p:sp>
      <p:sp>
        <p:nvSpPr>
          <p:cNvPr id="588" name="Google Shape;588;p47"/>
          <p:cNvSpPr txBox="1">
            <a:spLocks noGrp="1"/>
          </p:cNvSpPr>
          <p:nvPr>
            <p:ph type="body" idx="4294967295"/>
          </p:nvPr>
        </p:nvSpPr>
        <p:spPr>
          <a:xfrm>
            <a:off x="317863" y="655320"/>
            <a:ext cx="4114800" cy="241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/>
              <a:t>In a linked list, an element can be deleted:</a:t>
            </a:r>
            <a:endParaRPr/>
          </a:p>
          <a:p>
            <a:pPr marL="142875" lvl="0" indent="-552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AutoNum type="arabicPeriod"/>
            </a:pPr>
            <a:r>
              <a:rPr lang="en-US"/>
              <a:t>From the 1</a:t>
            </a:r>
            <a:r>
              <a:rPr lang="en-US" baseline="30000"/>
              <a:t>st</a:t>
            </a:r>
            <a:r>
              <a:rPr lang="en-US"/>
              <a:t> location</a:t>
            </a: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AutoNum type="arabicPeriod"/>
            </a:pPr>
            <a:r>
              <a:rPr lang="en-US"/>
              <a:t>From the last location</a:t>
            </a:r>
            <a:endParaRPr/>
          </a:p>
          <a:p>
            <a:pPr marL="257175" lvl="0" indent="-257175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AutoNum type="arabicPeriod"/>
            </a:pPr>
            <a:r>
              <a:rPr lang="en-US"/>
              <a:t>From any position in the list</a:t>
            </a:r>
            <a:endParaRPr/>
          </a:p>
          <a:p>
            <a:pPr marL="257175" lvl="0" indent="-169545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Deletion- From the beginning</a:t>
            </a: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body" idx="4294967295"/>
          </p:nvPr>
        </p:nvSpPr>
        <p:spPr>
          <a:xfrm>
            <a:off x="228600" y="514350"/>
            <a:ext cx="41148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Consider a linked list with 3 nodes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We want to delete a node   from the beginning of the list</a:t>
            </a:r>
            <a:endParaRPr/>
          </a:p>
        </p:txBody>
      </p:sp>
      <p:sp>
        <p:nvSpPr>
          <p:cNvPr id="595" name="Google Shape;595;p48"/>
          <p:cNvSpPr/>
          <p:nvPr/>
        </p:nvSpPr>
        <p:spPr>
          <a:xfrm>
            <a:off x="22860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596" name="Google Shape;596;p48"/>
          <p:cNvSpPr/>
          <p:nvPr/>
        </p:nvSpPr>
        <p:spPr>
          <a:xfrm>
            <a:off x="2705100" y="1866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97" name="Google Shape;597;p48"/>
          <p:cNvSpPr/>
          <p:nvPr/>
        </p:nvSpPr>
        <p:spPr>
          <a:xfrm>
            <a:off x="571488" y="1371600"/>
            <a:ext cx="533412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598" name="Google Shape;598;p48"/>
          <p:cNvCxnSpPr>
            <a:stCxn id="597" idx="3"/>
            <a:endCxn id="599" idx="1"/>
          </p:cNvCxnSpPr>
          <p:nvPr/>
        </p:nvCxnSpPr>
        <p:spPr>
          <a:xfrm>
            <a:off x="1104900" y="1504950"/>
            <a:ext cx="228600" cy="5334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99" name="Google Shape;599;p48"/>
          <p:cNvSpPr/>
          <p:nvPr/>
        </p:nvSpPr>
        <p:spPr>
          <a:xfrm>
            <a:off x="1333500" y="1905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1752600" y="1905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01" name="Google Shape;601;p48"/>
          <p:cNvCxnSpPr>
            <a:endCxn id="595" idx="1"/>
          </p:cNvCxnSpPr>
          <p:nvPr/>
        </p:nvCxnSpPr>
        <p:spPr>
          <a:xfrm rot="10800000" flipH="1">
            <a:off x="1943100" y="20002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02" name="Google Shape;602;p48"/>
          <p:cNvSpPr/>
          <p:nvPr/>
        </p:nvSpPr>
        <p:spPr>
          <a:xfrm>
            <a:off x="3352800" y="1866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603" name="Google Shape;603;p48"/>
          <p:cNvSpPr/>
          <p:nvPr/>
        </p:nvSpPr>
        <p:spPr>
          <a:xfrm>
            <a:off x="3771900" y="1866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604" name="Google Shape;604;p48"/>
          <p:cNvCxnSpPr/>
          <p:nvPr/>
        </p:nvCxnSpPr>
        <p:spPr>
          <a:xfrm rot="10800000" flipH="1">
            <a:off x="3009900" y="20193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05" name="Google Shape;605;p48"/>
          <p:cNvSpPr/>
          <p:nvPr/>
        </p:nvSpPr>
        <p:spPr>
          <a:xfrm>
            <a:off x="2209800" y="24765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606" name="Google Shape;606;p48"/>
          <p:cNvSpPr/>
          <p:nvPr/>
        </p:nvSpPr>
        <p:spPr>
          <a:xfrm>
            <a:off x="2628900" y="24765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Deletion- From the beginning</a:t>
            </a:r>
            <a:endParaRPr/>
          </a:p>
        </p:txBody>
      </p:sp>
      <p:sp>
        <p:nvSpPr>
          <p:cNvPr id="612" name="Google Shape;612;p49"/>
          <p:cNvSpPr txBox="1">
            <a:spLocks noGrp="1"/>
          </p:cNvSpPr>
          <p:nvPr>
            <p:ph type="body" idx="4294967295"/>
          </p:nvPr>
        </p:nvSpPr>
        <p:spPr>
          <a:xfrm>
            <a:off x="304800" y="571500"/>
            <a:ext cx="41148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Now node 10 is deleted from the beginning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r>
              <a:rPr lang="en-US"/>
              <a:t>1.  If (head==NULL)</a:t>
            </a:r>
            <a:endParaRPr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ts val="1380"/>
              <a:buAutoNum type="arabicPeriod" startAt="2"/>
            </a:pPr>
            <a:r>
              <a:rPr lang="en-US"/>
              <a:t>              Print  ‘list empty’</a:t>
            </a:r>
            <a:endParaRPr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ts val="1380"/>
              <a:buAutoNum type="arabicPeriod" startAt="2"/>
            </a:pPr>
            <a:r>
              <a:rPr lang="en-US"/>
              <a:t>Else</a:t>
            </a:r>
            <a:endParaRPr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ts val="1380"/>
              <a:buAutoNum type="arabicPeriod" startAt="2"/>
            </a:pPr>
            <a:r>
              <a:rPr lang="en-US"/>
              <a:t>             head=head-&gt; link        </a:t>
            </a: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</p:txBody>
      </p:sp>
      <p:sp>
        <p:nvSpPr>
          <p:cNvPr id="613" name="Google Shape;613;p49"/>
          <p:cNvSpPr/>
          <p:nvPr/>
        </p:nvSpPr>
        <p:spPr>
          <a:xfrm>
            <a:off x="2286000" y="13335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614" name="Google Shape;614;p49"/>
          <p:cNvSpPr/>
          <p:nvPr/>
        </p:nvSpPr>
        <p:spPr>
          <a:xfrm>
            <a:off x="2705100" y="13335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15" name="Google Shape;615;p49"/>
          <p:cNvSpPr/>
          <p:nvPr/>
        </p:nvSpPr>
        <p:spPr>
          <a:xfrm>
            <a:off x="571488" y="785806"/>
            <a:ext cx="452438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616" name="Google Shape;616;p49"/>
          <p:cNvCxnSpPr>
            <a:stCxn id="615" idx="3"/>
            <a:endCxn id="617" idx="1"/>
          </p:cNvCxnSpPr>
          <p:nvPr/>
        </p:nvCxnSpPr>
        <p:spPr>
          <a:xfrm>
            <a:off x="1023926" y="919156"/>
            <a:ext cx="309600" cy="585900"/>
          </a:xfrm>
          <a:prstGeom prst="curvedConnector3">
            <a:avLst>
              <a:gd name="adj1" fmla="val 49996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17" name="Google Shape;617;p49"/>
          <p:cNvSpPr/>
          <p:nvPr/>
        </p:nvSpPr>
        <p:spPr>
          <a:xfrm>
            <a:off x="1333500" y="13716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618" name="Google Shape;618;p49"/>
          <p:cNvSpPr/>
          <p:nvPr/>
        </p:nvSpPr>
        <p:spPr>
          <a:xfrm>
            <a:off x="1752600" y="13716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19" name="Google Shape;619;p49"/>
          <p:cNvCxnSpPr>
            <a:endCxn id="613" idx="1"/>
          </p:cNvCxnSpPr>
          <p:nvPr/>
        </p:nvCxnSpPr>
        <p:spPr>
          <a:xfrm rot="10800000" flipH="1">
            <a:off x="1943100" y="14668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20" name="Google Shape;620;p49"/>
          <p:cNvSpPr/>
          <p:nvPr/>
        </p:nvSpPr>
        <p:spPr>
          <a:xfrm>
            <a:off x="3352800" y="13335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621" name="Google Shape;621;p49"/>
          <p:cNvSpPr/>
          <p:nvPr/>
        </p:nvSpPr>
        <p:spPr>
          <a:xfrm>
            <a:off x="3771900" y="1333500"/>
            <a:ext cx="442926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622" name="Google Shape;622;p49"/>
          <p:cNvCxnSpPr/>
          <p:nvPr/>
        </p:nvCxnSpPr>
        <p:spPr>
          <a:xfrm rot="10800000" flipH="1">
            <a:off x="3009900" y="14859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23" name="Google Shape;623;p49"/>
          <p:cNvCxnSpPr/>
          <p:nvPr/>
        </p:nvCxnSpPr>
        <p:spPr>
          <a:xfrm>
            <a:off x="1071554" y="857244"/>
            <a:ext cx="1252500" cy="433500"/>
          </a:xfrm>
          <a:prstGeom prst="curvedConnector3">
            <a:avLst>
              <a:gd name="adj1" fmla="val 50002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title" idx="4294967295"/>
          </p:nvPr>
        </p:nvSpPr>
        <p:spPr>
          <a:xfrm>
            <a:off x="76200" y="-16237"/>
            <a:ext cx="44958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 b="1"/>
              <a:t>Difference between array and linked list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body" idx="4294967295"/>
          </p:nvPr>
        </p:nvSpPr>
        <p:spPr>
          <a:xfrm>
            <a:off x="65814" y="224609"/>
            <a:ext cx="2020888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ctr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 b="1" i="1"/>
              <a:t>Array</a:t>
            </a:r>
            <a:endParaRPr/>
          </a:p>
        </p:txBody>
      </p:sp>
      <p:sp>
        <p:nvSpPr>
          <p:cNvPr id="182" name="Google Shape;182;p5"/>
          <p:cNvSpPr txBox="1">
            <a:spLocks noGrp="1"/>
          </p:cNvSpPr>
          <p:nvPr>
            <p:ph type="body" idx="4294967295"/>
          </p:nvPr>
        </p:nvSpPr>
        <p:spPr>
          <a:xfrm>
            <a:off x="228599" y="546373"/>
            <a:ext cx="2093913" cy="2667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Elements are stored in consecutive memory locations.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Memory allocated at compile time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Once memory is allocated ,it can not be extended any more.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There for array is known as static data structure</a:t>
            </a:r>
            <a:r>
              <a:rPr lang="en-US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</p:txBody>
      </p:sp>
      <p:sp>
        <p:nvSpPr>
          <p:cNvPr id="183" name="Google Shape;183;p5"/>
          <p:cNvSpPr txBox="1">
            <a:spLocks noGrp="1"/>
          </p:cNvSpPr>
          <p:nvPr>
            <p:ph type="body" idx="4294967295"/>
          </p:nvPr>
        </p:nvSpPr>
        <p:spPr>
          <a:xfrm>
            <a:off x="2246313" y="263979"/>
            <a:ext cx="202088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ctr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 b="1" i="1"/>
              <a:t>Linked list</a:t>
            </a:r>
            <a:endParaRPr/>
          </a:p>
        </p:txBody>
      </p:sp>
      <p:sp>
        <p:nvSpPr>
          <p:cNvPr id="184" name="Google Shape;184;p5"/>
          <p:cNvSpPr txBox="1">
            <a:spLocks noGrp="1"/>
          </p:cNvSpPr>
          <p:nvPr>
            <p:ph type="body" idx="4294967295"/>
          </p:nvPr>
        </p:nvSpPr>
        <p:spPr>
          <a:xfrm>
            <a:off x="2379663" y="545284"/>
            <a:ext cx="1887537" cy="2667000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Elements are stored in different memory location.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Memory is allocated at runtime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Once memory is allocated , it can be varied or extended during it use.</a:t>
            </a:r>
            <a:endParaRPr/>
          </a:p>
          <a:p>
            <a:pPr marL="142875" lvl="0" indent="-142875" algn="l" rtl="0">
              <a:spcBef>
                <a:spcPts val="540"/>
              </a:spcBef>
              <a:spcAft>
                <a:spcPts val="0"/>
              </a:spcAft>
              <a:buSzPts val="1380"/>
              <a:buChar char="•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There for linked list is known as dynamic data structure.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0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Deletion- From the end</a:t>
            </a:r>
            <a:endParaRPr/>
          </a:p>
        </p:txBody>
      </p:sp>
      <p:sp>
        <p:nvSpPr>
          <p:cNvPr id="629" name="Google Shape;629;p50"/>
          <p:cNvSpPr txBox="1">
            <a:spLocks noGrp="1"/>
          </p:cNvSpPr>
          <p:nvPr>
            <p:ph type="body" idx="4294967295"/>
          </p:nvPr>
        </p:nvSpPr>
        <p:spPr>
          <a:xfrm>
            <a:off x="304800" y="571500"/>
            <a:ext cx="38862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Consider a linked list with 3 nodes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We want to delete a node                       from the end of the list</a:t>
            </a:r>
            <a:endParaRPr/>
          </a:p>
        </p:txBody>
      </p:sp>
      <p:sp>
        <p:nvSpPr>
          <p:cNvPr id="630" name="Google Shape;630;p50"/>
          <p:cNvSpPr/>
          <p:nvPr/>
        </p:nvSpPr>
        <p:spPr>
          <a:xfrm>
            <a:off x="1676400" y="1524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631" name="Google Shape;631;p50"/>
          <p:cNvSpPr/>
          <p:nvPr/>
        </p:nvSpPr>
        <p:spPr>
          <a:xfrm>
            <a:off x="2095500" y="1524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sp>
        <p:nvSpPr>
          <p:cNvPr id="632" name="Google Shape;632;p50"/>
          <p:cNvSpPr/>
          <p:nvPr/>
        </p:nvSpPr>
        <p:spPr>
          <a:xfrm>
            <a:off x="285736" y="952500"/>
            <a:ext cx="438164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633" name="Google Shape;633;p50"/>
          <p:cNvCxnSpPr>
            <a:stCxn id="632" idx="3"/>
            <a:endCxn id="634" idx="1"/>
          </p:cNvCxnSpPr>
          <p:nvPr/>
        </p:nvCxnSpPr>
        <p:spPr>
          <a:xfrm flipH="1">
            <a:off x="647700" y="1085850"/>
            <a:ext cx="76200" cy="5715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34" name="Google Shape;634;p50"/>
          <p:cNvSpPr/>
          <p:nvPr/>
        </p:nvSpPr>
        <p:spPr>
          <a:xfrm>
            <a:off x="647700" y="1524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635" name="Google Shape;635;p50"/>
          <p:cNvSpPr/>
          <p:nvPr/>
        </p:nvSpPr>
        <p:spPr>
          <a:xfrm>
            <a:off x="1066800" y="1524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36" name="Google Shape;636;p50"/>
          <p:cNvCxnSpPr>
            <a:endCxn id="630" idx="1"/>
          </p:cNvCxnSpPr>
          <p:nvPr/>
        </p:nvCxnSpPr>
        <p:spPr>
          <a:xfrm rot="10800000" flipH="1">
            <a:off x="1333500" y="16573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37" name="Google Shape;637;p50"/>
          <p:cNvSpPr/>
          <p:nvPr/>
        </p:nvSpPr>
        <p:spPr>
          <a:xfrm>
            <a:off x="2743200" y="1485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638" name="Google Shape;638;p50"/>
          <p:cNvSpPr/>
          <p:nvPr/>
        </p:nvSpPr>
        <p:spPr>
          <a:xfrm>
            <a:off x="3162300" y="1485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639" name="Google Shape;639;p50"/>
          <p:cNvCxnSpPr/>
          <p:nvPr/>
        </p:nvCxnSpPr>
        <p:spPr>
          <a:xfrm rot="10800000" flipH="1">
            <a:off x="2400300" y="16383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40" name="Google Shape;640;p50"/>
          <p:cNvSpPr/>
          <p:nvPr/>
        </p:nvSpPr>
        <p:spPr>
          <a:xfrm>
            <a:off x="2209800" y="24765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641" name="Google Shape;641;p50"/>
          <p:cNvSpPr/>
          <p:nvPr/>
        </p:nvSpPr>
        <p:spPr>
          <a:xfrm>
            <a:off x="2628900" y="24765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42" name="Google Shape;642;p50"/>
          <p:cNvSpPr/>
          <p:nvPr/>
        </p:nvSpPr>
        <p:spPr>
          <a:xfrm>
            <a:off x="876300" y="952500"/>
            <a:ext cx="457200" cy="2286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prev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43" name="Google Shape;643;p50"/>
          <p:cNvSpPr/>
          <p:nvPr/>
        </p:nvSpPr>
        <p:spPr>
          <a:xfrm>
            <a:off x="1447800" y="952500"/>
            <a:ext cx="623886" cy="2286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current</a:t>
            </a:r>
            <a:endParaRPr/>
          </a:p>
        </p:txBody>
      </p:sp>
      <p:cxnSp>
        <p:nvCxnSpPr>
          <p:cNvPr id="644" name="Google Shape;644;p50"/>
          <p:cNvCxnSpPr>
            <a:stCxn id="642" idx="2"/>
          </p:cNvCxnSpPr>
          <p:nvPr/>
        </p:nvCxnSpPr>
        <p:spPr>
          <a:xfrm rot="5400000">
            <a:off x="838200" y="1257300"/>
            <a:ext cx="342900" cy="1905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45" name="Google Shape;645;p50"/>
          <p:cNvCxnSpPr/>
          <p:nvPr/>
        </p:nvCxnSpPr>
        <p:spPr>
          <a:xfrm flipH="1">
            <a:off x="1104900" y="1181100"/>
            <a:ext cx="495300" cy="3429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46" name="Google Shape;646;p50"/>
          <p:cNvSpPr/>
          <p:nvPr/>
        </p:nvSpPr>
        <p:spPr>
          <a:xfrm>
            <a:off x="2286000" y="952500"/>
            <a:ext cx="457200" cy="2286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prev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47" name="Google Shape;647;p50"/>
          <p:cNvSpPr/>
          <p:nvPr/>
        </p:nvSpPr>
        <p:spPr>
          <a:xfrm>
            <a:off x="3200400" y="985834"/>
            <a:ext cx="585798" cy="2286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current</a:t>
            </a:r>
            <a:endParaRPr/>
          </a:p>
        </p:txBody>
      </p:sp>
      <p:cxnSp>
        <p:nvCxnSpPr>
          <p:cNvPr id="648" name="Google Shape;648;p50"/>
          <p:cNvCxnSpPr/>
          <p:nvPr/>
        </p:nvCxnSpPr>
        <p:spPr>
          <a:xfrm flipH="1">
            <a:off x="1866900" y="1181100"/>
            <a:ext cx="419100" cy="3429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49" name="Google Shape;649;p50"/>
          <p:cNvCxnSpPr>
            <a:stCxn id="647" idx="2"/>
            <a:endCxn id="637" idx="0"/>
          </p:cNvCxnSpPr>
          <p:nvPr/>
        </p:nvCxnSpPr>
        <p:spPr>
          <a:xfrm rot="5400000">
            <a:off x="3087249" y="1079884"/>
            <a:ext cx="271500" cy="540600"/>
          </a:xfrm>
          <a:prstGeom prst="curvedConnector3">
            <a:avLst>
              <a:gd name="adj1" fmla="val 49994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50" name="Google Shape;650;p50"/>
          <p:cNvCxnSpPr>
            <a:stCxn id="643" idx="2"/>
          </p:cNvCxnSpPr>
          <p:nvPr/>
        </p:nvCxnSpPr>
        <p:spPr>
          <a:xfrm rot="-5400000" flipH="1">
            <a:off x="1603743" y="1337100"/>
            <a:ext cx="342900" cy="309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"/>
          <p:cNvSpPr txBox="1">
            <a:spLocks noGrp="1"/>
          </p:cNvSpPr>
          <p:nvPr>
            <p:ph type="title"/>
          </p:nvPr>
        </p:nvSpPr>
        <p:spPr>
          <a:xfrm>
            <a:off x="588433" y="457669"/>
            <a:ext cx="3399367" cy="65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Deletion- From the end</a:t>
            </a:r>
            <a:endParaRPr/>
          </a:p>
        </p:txBody>
      </p:sp>
      <p:sp>
        <p:nvSpPr>
          <p:cNvPr id="656" name="Google Shape;656;p51"/>
          <p:cNvSpPr txBox="1">
            <a:spLocks noGrp="1"/>
          </p:cNvSpPr>
          <p:nvPr>
            <p:ph type="body" idx="1"/>
          </p:nvPr>
        </p:nvSpPr>
        <p:spPr>
          <a:xfrm>
            <a:off x="228600" y="609600"/>
            <a:ext cx="41148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6365" algn="l" rtl="0">
              <a:spcBef>
                <a:spcPts val="0"/>
              </a:spcBef>
              <a:spcAft>
                <a:spcPts val="0"/>
              </a:spcAft>
              <a:buSzPts val="1610"/>
              <a:buFont typeface="Garamond"/>
              <a:buNone/>
            </a:pPr>
            <a:endParaRPr sz="1400"/>
          </a:p>
          <a:p>
            <a:pPr marL="228600" lvl="0" indent="-228600" algn="l" rtl="0">
              <a:spcBef>
                <a:spcPts val="580"/>
              </a:spcBef>
              <a:spcAft>
                <a:spcPts val="0"/>
              </a:spcAft>
              <a:buSzPts val="1610"/>
              <a:buFont typeface="Garamond"/>
              <a:buAutoNum type="arabicPeriod"/>
            </a:pPr>
            <a:r>
              <a:rPr lang="en-US" sz="1400"/>
              <a:t>Set current=head, prev=head</a:t>
            </a:r>
            <a:endParaRPr/>
          </a:p>
          <a:p>
            <a:pPr marL="228600" lvl="0" indent="-228600" algn="l" rtl="0">
              <a:spcBef>
                <a:spcPts val="580"/>
              </a:spcBef>
              <a:spcAft>
                <a:spcPts val="0"/>
              </a:spcAft>
              <a:buSzPts val="1610"/>
              <a:buFont typeface="Garamond"/>
              <a:buAutoNum type="arabicPeriod"/>
            </a:pPr>
            <a:r>
              <a:rPr lang="en-US" sz="1400"/>
              <a:t>Repeat while(current-&gt; link!=null)</a:t>
            </a:r>
            <a:endParaRPr/>
          </a:p>
          <a:p>
            <a:pPr marL="228600" lvl="0" indent="-228600" algn="l" rtl="0">
              <a:spcBef>
                <a:spcPts val="580"/>
              </a:spcBef>
              <a:spcAft>
                <a:spcPts val="0"/>
              </a:spcAft>
              <a:buSzPts val="1610"/>
              <a:buFont typeface="Garamond"/>
              <a:buAutoNum type="arabicPeriod"/>
            </a:pPr>
            <a:r>
              <a:rPr lang="en-US" sz="1400"/>
              <a:t>            prev= current</a:t>
            </a:r>
            <a:endParaRPr/>
          </a:p>
          <a:p>
            <a:pPr marL="228600" lvl="0" indent="-228600" algn="l" rtl="0">
              <a:spcBef>
                <a:spcPts val="580"/>
              </a:spcBef>
              <a:spcAft>
                <a:spcPts val="0"/>
              </a:spcAft>
              <a:buSzPts val="1610"/>
              <a:buFont typeface="Garamond"/>
              <a:buAutoNum type="arabicPeriod"/>
            </a:pPr>
            <a:r>
              <a:rPr lang="en-US" sz="1400"/>
              <a:t>           current=current-&gt;link</a:t>
            </a:r>
            <a:endParaRPr/>
          </a:p>
          <a:p>
            <a:pPr marL="228600" lvl="0" indent="-228600" algn="l" rtl="0">
              <a:spcBef>
                <a:spcPts val="580"/>
              </a:spcBef>
              <a:spcAft>
                <a:spcPts val="0"/>
              </a:spcAft>
              <a:buSzPts val="1610"/>
              <a:buFont typeface="Garamond"/>
              <a:buAutoNum type="arabicPeriod"/>
            </a:pPr>
            <a:r>
              <a:rPr lang="en-US" sz="1400"/>
              <a:t>prev-&gt;link=null</a:t>
            </a:r>
            <a:endParaRPr/>
          </a:p>
          <a:p>
            <a:pPr marL="257175" lvl="0" indent="-1695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  <a:p>
            <a:pPr marL="142875" lvl="0" indent="-552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lang="en-US" sz="1800"/>
              <a:t>Deletion- From any position</a:t>
            </a:r>
            <a:endParaRPr/>
          </a:p>
        </p:txBody>
      </p:sp>
      <p:sp>
        <p:nvSpPr>
          <p:cNvPr id="662" name="Google Shape;662;p52"/>
          <p:cNvSpPr txBox="1">
            <a:spLocks noGrp="1"/>
          </p:cNvSpPr>
          <p:nvPr>
            <p:ph type="body" idx="4294967295"/>
          </p:nvPr>
        </p:nvSpPr>
        <p:spPr>
          <a:xfrm>
            <a:off x="304800" y="571500"/>
            <a:ext cx="42672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Consider a linked list with 4 nodes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We want to delete a node from the middle of the list</a:t>
            </a:r>
            <a:endParaRPr/>
          </a:p>
        </p:txBody>
      </p:sp>
      <p:sp>
        <p:nvSpPr>
          <p:cNvPr id="663" name="Google Shape;663;p52"/>
          <p:cNvSpPr/>
          <p:nvPr/>
        </p:nvSpPr>
        <p:spPr>
          <a:xfrm>
            <a:off x="1676400" y="1524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664" name="Google Shape;664;p52"/>
          <p:cNvSpPr/>
          <p:nvPr/>
        </p:nvSpPr>
        <p:spPr>
          <a:xfrm>
            <a:off x="2095500" y="1524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65" name="Google Shape;665;p52"/>
          <p:cNvSpPr/>
          <p:nvPr/>
        </p:nvSpPr>
        <p:spPr>
          <a:xfrm>
            <a:off x="342900" y="952500"/>
            <a:ext cx="3810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666" name="Google Shape;666;p52"/>
          <p:cNvCxnSpPr>
            <a:stCxn id="665" idx="3"/>
            <a:endCxn id="667" idx="1"/>
          </p:cNvCxnSpPr>
          <p:nvPr/>
        </p:nvCxnSpPr>
        <p:spPr>
          <a:xfrm flipH="1">
            <a:off x="647700" y="1085850"/>
            <a:ext cx="76200" cy="571500"/>
          </a:xfrm>
          <a:prstGeom prst="curvedConnector5">
            <a:avLst>
              <a:gd name="adj1" fmla="val -150000"/>
              <a:gd name="adj2" fmla="val 50000"/>
              <a:gd name="adj3" fmla="val 2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67" name="Google Shape;667;p52"/>
          <p:cNvSpPr/>
          <p:nvPr/>
        </p:nvSpPr>
        <p:spPr>
          <a:xfrm>
            <a:off x="647700" y="1524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668" name="Google Shape;668;p52"/>
          <p:cNvSpPr/>
          <p:nvPr/>
        </p:nvSpPr>
        <p:spPr>
          <a:xfrm>
            <a:off x="1066800" y="1524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69" name="Google Shape;669;p52"/>
          <p:cNvCxnSpPr>
            <a:endCxn id="663" idx="1"/>
          </p:cNvCxnSpPr>
          <p:nvPr/>
        </p:nvCxnSpPr>
        <p:spPr>
          <a:xfrm rot="10800000" flipH="1">
            <a:off x="1333500" y="16573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70" name="Google Shape;670;p52"/>
          <p:cNvSpPr/>
          <p:nvPr/>
        </p:nvSpPr>
        <p:spPr>
          <a:xfrm>
            <a:off x="2743200" y="1485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671" name="Google Shape;671;p52"/>
          <p:cNvSpPr/>
          <p:nvPr/>
        </p:nvSpPr>
        <p:spPr>
          <a:xfrm>
            <a:off x="3162300" y="1485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72" name="Google Shape;672;p52"/>
          <p:cNvCxnSpPr/>
          <p:nvPr/>
        </p:nvCxnSpPr>
        <p:spPr>
          <a:xfrm rot="10800000" flipH="1">
            <a:off x="2400300" y="16383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73" name="Google Shape;673;p52"/>
          <p:cNvSpPr/>
          <p:nvPr/>
        </p:nvSpPr>
        <p:spPr>
          <a:xfrm>
            <a:off x="2209800" y="24765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674" name="Google Shape;674;p52"/>
          <p:cNvSpPr/>
          <p:nvPr/>
        </p:nvSpPr>
        <p:spPr>
          <a:xfrm>
            <a:off x="2628900" y="24765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75" name="Google Shape;675;p52"/>
          <p:cNvSpPr/>
          <p:nvPr/>
        </p:nvSpPr>
        <p:spPr>
          <a:xfrm>
            <a:off x="3657600" y="14478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40</a:t>
            </a:r>
            <a:endParaRPr/>
          </a:p>
        </p:txBody>
      </p:sp>
      <p:sp>
        <p:nvSpPr>
          <p:cNvPr id="676" name="Google Shape;676;p52"/>
          <p:cNvSpPr/>
          <p:nvPr/>
        </p:nvSpPr>
        <p:spPr>
          <a:xfrm>
            <a:off x="4076700" y="14478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77" name="Google Shape;677;p52"/>
          <p:cNvCxnSpPr/>
          <p:nvPr/>
        </p:nvCxnSpPr>
        <p:spPr>
          <a:xfrm rot="10800000" flipH="1">
            <a:off x="3314700" y="16002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3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/>
              <a:t>Deletion- From intermediate location</a:t>
            </a:r>
            <a:endParaRPr/>
          </a:p>
        </p:txBody>
      </p:sp>
      <p:sp>
        <p:nvSpPr>
          <p:cNvPr id="683" name="Google Shape;683;p53"/>
          <p:cNvSpPr txBox="1">
            <a:spLocks noGrp="1"/>
          </p:cNvSpPr>
          <p:nvPr>
            <p:ph type="body" idx="4294967295"/>
          </p:nvPr>
        </p:nvSpPr>
        <p:spPr>
          <a:xfrm>
            <a:off x="304800" y="571500"/>
            <a:ext cx="42672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Consider a linked list with 4 nodes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  <a:p>
            <a:pPr marL="228600" lvl="0" indent="-14097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None/>
            </a:pP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>
              <a:solidFill>
                <a:srgbClr val="FF0000"/>
              </a:solidFill>
            </a:endParaRPr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We want to delete a node from the middle of the list</a:t>
            </a:r>
            <a:endParaRPr/>
          </a:p>
        </p:txBody>
      </p:sp>
      <p:sp>
        <p:nvSpPr>
          <p:cNvPr id="684" name="Google Shape;684;p53"/>
          <p:cNvSpPr/>
          <p:nvPr/>
        </p:nvSpPr>
        <p:spPr>
          <a:xfrm>
            <a:off x="1676400" y="1524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685" name="Google Shape;685;p53"/>
          <p:cNvSpPr/>
          <p:nvPr/>
        </p:nvSpPr>
        <p:spPr>
          <a:xfrm>
            <a:off x="2095500" y="1524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86" name="Google Shape;686;p53"/>
          <p:cNvSpPr/>
          <p:nvPr/>
        </p:nvSpPr>
        <p:spPr>
          <a:xfrm>
            <a:off x="342900" y="952500"/>
            <a:ext cx="3810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</a:t>
            </a:r>
            <a:endParaRPr/>
          </a:p>
        </p:txBody>
      </p:sp>
      <p:cxnSp>
        <p:nvCxnSpPr>
          <p:cNvPr id="687" name="Google Shape;687;p53"/>
          <p:cNvCxnSpPr>
            <a:stCxn id="686" idx="3"/>
            <a:endCxn id="688" idx="1"/>
          </p:cNvCxnSpPr>
          <p:nvPr/>
        </p:nvCxnSpPr>
        <p:spPr>
          <a:xfrm flipH="1">
            <a:off x="647700" y="1085850"/>
            <a:ext cx="76200" cy="571500"/>
          </a:xfrm>
          <a:prstGeom prst="curvedConnector5">
            <a:avLst>
              <a:gd name="adj1" fmla="val -150000"/>
              <a:gd name="adj2" fmla="val 50000"/>
              <a:gd name="adj3" fmla="val 2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88" name="Google Shape;688;p53"/>
          <p:cNvSpPr/>
          <p:nvPr/>
        </p:nvSpPr>
        <p:spPr>
          <a:xfrm>
            <a:off x="647700" y="15240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689" name="Google Shape;689;p53"/>
          <p:cNvSpPr/>
          <p:nvPr/>
        </p:nvSpPr>
        <p:spPr>
          <a:xfrm>
            <a:off x="1066800" y="15240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90" name="Google Shape;690;p53"/>
          <p:cNvCxnSpPr>
            <a:endCxn id="684" idx="1"/>
          </p:cNvCxnSpPr>
          <p:nvPr/>
        </p:nvCxnSpPr>
        <p:spPr>
          <a:xfrm rot="10800000" flipH="1">
            <a:off x="1333500" y="1657350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91" name="Google Shape;691;p53"/>
          <p:cNvSpPr/>
          <p:nvPr/>
        </p:nvSpPr>
        <p:spPr>
          <a:xfrm>
            <a:off x="2743200" y="14859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692" name="Google Shape;692;p53"/>
          <p:cNvSpPr/>
          <p:nvPr/>
        </p:nvSpPr>
        <p:spPr>
          <a:xfrm>
            <a:off x="3162300" y="14859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endParaRPr/>
          </a:p>
        </p:txBody>
      </p:sp>
      <p:cxnSp>
        <p:nvCxnSpPr>
          <p:cNvPr id="693" name="Google Shape;693;p53"/>
          <p:cNvCxnSpPr/>
          <p:nvPr/>
        </p:nvCxnSpPr>
        <p:spPr>
          <a:xfrm rot="10800000" flipH="1">
            <a:off x="2400300" y="16383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94" name="Google Shape;694;p53"/>
          <p:cNvSpPr/>
          <p:nvPr/>
        </p:nvSpPr>
        <p:spPr>
          <a:xfrm>
            <a:off x="2209800" y="24765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endParaRPr/>
          </a:p>
        </p:txBody>
      </p:sp>
      <p:sp>
        <p:nvSpPr>
          <p:cNvPr id="695" name="Google Shape;695;p53"/>
          <p:cNvSpPr/>
          <p:nvPr/>
        </p:nvSpPr>
        <p:spPr>
          <a:xfrm>
            <a:off x="2628900" y="24765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96" name="Google Shape;696;p53"/>
          <p:cNvSpPr/>
          <p:nvPr/>
        </p:nvSpPr>
        <p:spPr>
          <a:xfrm>
            <a:off x="3657600" y="1447800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40</a:t>
            </a:r>
            <a:endParaRPr/>
          </a:p>
        </p:txBody>
      </p:sp>
      <p:sp>
        <p:nvSpPr>
          <p:cNvPr id="697" name="Google Shape;697;p53"/>
          <p:cNvSpPr/>
          <p:nvPr/>
        </p:nvSpPr>
        <p:spPr>
          <a:xfrm>
            <a:off x="4076700" y="1447800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98" name="Google Shape;698;p53"/>
          <p:cNvCxnSpPr/>
          <p:nvPr/>
        </p:nvCxnSpPr>
        <p:spPr>
          <a:xfrm rot="10800000" flipH="1">
            <a:off x="3314700" y="1600200"/>
            <a:ext cx="342900" cy="1905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99" name="Google Shape;699;p53"/>
          <p:cNvSpPr/>
          <p:nvPr/>
        </p:nvSpPr>
        <p:spPr>
          <a:xfrm>
            <a:off x="876300" y="952500"/>
            <a:ext cx="457200" cy="2286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prev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00" name="Google Shape;700;p53"/>
          <p:cNvSpPr/>
          <p:nvPr/>
        </p:nvSpPr>
        <p:spPr>
          <a:xfrm>
            <a:off x="1447800" y="952500"/>
            <a:ext cx="457200" cy="2286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current</a:t>
            </a:r>
            <a:endParaRPr/>
          </a:p>
        </p:txBody>
      </p:sp>
      <p:cxnSp>
        <p:nvCxnSpPr>
          <p:cNvPr id="701" name="Google Shape;701;p53"/>
          <p:cNvCxnSpPr>
            <a:stCxn id="699" idx="2"/>
          </p:cNvCxnSpPr>
          <p:nvPr/>
        </p:nvCxnSpPr>
        <p:spPr>
          <a:xfrm rot="5400000">
            <a:off x="838200" y="1257300"/>
            <a:ext cx="342900" cy="1905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02" name="Google Shape;702;p53"/>
          <p:cNvCxnSpPr/>
          <p:nvPr/>
        </p:nvCxnSpPr>
        <p:spPr>
          <a:xfrm flipH="1">
            <a:off x="1104900" y="1181100"/>
            <a:ext cx="495300" cy="3429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03" name="Google Shape;703;p53"/>
          <p:cNvSpPr/>
          <p:nvPr/>
        </p:nvSpPr>
        <p:spPr>
          <a:xfrm>
            <a:off x="2095500" y="952500"/>
            <a:ext cx="457200" cy="2286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prev</a:t>
            </a: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04" name="Google Shape;704;p53"/>
          <p:cNvSpPr/>
          <p:nvPr/>
        </p:nvSpPr>
        <p:spPr>
          <a:xfrm>
            <a:off x="2667000" y="952500"/>
            <a:ext cx="457200" cy="2286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current</a:t>
            </a:r>
            <a:endParaRPr/>
          </a:p>
        </p:txBody>
      </p:sp>
      <p:cxnSp>
        <p:nvCxnSpPr>
          <p:cNvPr id="705" name="Google Shape;705;p53"/>
          <p:cNvCxnSpPr/>
          <p:nvPr/>
        </p:nvCxnSpPr>
        <p:spPr>
          <a:xfrm flipH="1">
            <a:off x="1866900" y="1181100"/>
            <a:ext cx="381000" cy="3429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06" name="Google Shape;706;p53"/>
          <p:cNvCxnSpPr>
            <a:stCxn id="704" idx="2"/>
            <a:endCxn id="691" idx="0"/>
          </p:cNvCxnSpPr>
          <p:nvPr/>
        </p:nvCxnSpPr>
        <p:spPr>
          <a:xfrm rot="-5400000" flipH="1">
            <a:off x="2771850" y="1304850"/>
            <a:ext cx="304800" cy="573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07" name="Google Shape;707;p53"/>
          <p:cNvCxnSpPr>
            <a:stCxn id="700" idx="2"/>
          </p:cNvCxnSpPr>
          <p:nvPr/>
        </p:nvCxnSpPr>
        <p:spPr>
          <a:xfrm rot="-5400000" flipH="1">
            <a:off x="1562100" y="1295400"/>
            <a:ext cx="342900" cy="1143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08" name="Google Shape;708;p53"/>
          <p:cNvCxnSpPr/>
          <p:nvPr/>
        </p:nvCxnSpPr>
        <p:spPr>
          <a:xfrm rot="10800000" flipH="1">
            <a:off x="2362200" y="1714500"/>
            <a:ext cx="1333500" cy="76200"/>
          </a:xfrm>
          <a:prstGeom prst="curvedConnector3">
            <a:avLst>
              <a:gd name="adj1" fmla="val 132798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4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/>
              <a:t>Delete a node key</a:t>
            </a:r>
            <a:endParaRPr/>
          </a:p>
        </p:txBody>
      </p:sp>
      <p:sp>
        <p:nvSpPr>
          <p:cNvPr id="714" name="Google Shape;714;p54"/>
          <p:cNvSpPr txBox="1">
            <a:spLocks noGrp="1"/>
          </p:cNvSpPr>
          <p:nvPr>
            <p:ph type="body" idx="4294967295"/>
          </p:nvPr>
        </p:nvSpPr>
        <p:spPr>
          <a:xfrm>
            <a:off x="304800" y="533400"/>
            <a:ext cx="41148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495"/>
              <a:buFont typeface="Garamond"/>
              <a:buAutoNum type="arabicPeriod"/>
            </a:pPr>
            <a:r>
              <a:rPr lang="en-US" sz="1300"/>
              <a:t>Read the value </a:t>
            </a:r>
            <a:r>
              <a:rPr lang="en-US" sz="1300">
                <a:solidFill>
                  <a:srgbClr val="FF0000"/>
                </a:solidFill>
              </a:rPr>
              <a:t>key</a:t>
            </a:r>
            <a:r>
              <a:rPr lang="en-US" sz="1300"/>
              <a:t> that is to be deleted           //30</a:t>
            </a:r>
            <a:endParaRPr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Font typeface="Garamond"/>
              <a:buAutoNum type="arabicPeriod"/>
            </a:pPr>
            <a:r>
              <a:rPr lang="en-US" sz="1300"/>
              <a:t>Set current=head, prev=head</a:t>
            </a:r>
            <a:endParaRPr/>
          </a:p>
          <a:p>
            <a:pPr marL="228600" lvl="0" indent="-228600" algn="l" rtl="0">
              <a:spcBef>
                <a:spcPts val="540"/>
              </a:spcBef>
              <a:spcAft>
                <a:spcPts val="0"/>
              </a:spcAft>
              <a:buSzPts val="1380"/>
              <a:buFont typeface="Garamond"/>
              <a:buAutoNum type="arabicPeriod"/>
            </a:pPr>
            <a:r>
              <a:rPr lang="en-US"/>
              <a:t>Repeat while(current-&gt;link!=null)&amp;&amp; (current-&gt; data!=key)</a:t>
            </a:r>
            <a:endParaRPr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Font typeface="Garamond"/>
              <a:buAutoNum type="arabicPeriod"/>
            </a:pPr>
            <a:r>
              <a:rPr lang="en-US" sz="1300"/>
              <a:t>            prev= current</a:t>
            </a:r>
            <a:endParaRPr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Font typeface="Garamond"/>
              <a:buAutoNum type="arabicPeriod"/>
            </a:pPr>
            <a:r>
              <a:rPr lang="en-US" sz="1300"/>
              <a:t>           current=current-&gt;link</a:t>
            </a:r>
            <a:endParaRPr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Font typeface="Garamond"/>
              <a:buAutoNum type="arabicPeriod"/>
            </a:pPr>
            <a:r>
              <a:rPr lang="en-US" sz="1300"/>
              <a:t>If (current==null)</a:t>
            </a:r>
            <a:endParaRPr/>
          </a:p>
          <a:p>
            <a:pPr marL="228600" lvl="0" indent="-228600" algn="l" rtl="0">
              <a:spcBef>
                <a:spcPts val="560"/>
              </a:spcBef>
              <a:spcAft>
                <a:spcPts val="0"/>
              </a:spcAft>
              <a:buSzPts val="1495"/>
              <a:buFont typeface="Garamond"/>
              <a:buAutoNum type="arabicPeriod"/>
            </a:pPr>
            <a:r>
              <a:rPr lang="en-US" sz="1300"/>
              <a:t>           print “element not found”</a:t>
            </a:r>
            <a:endParaRPr/>
          </a:p>
          <a:p>
            <a:pPr marL="257175" lvl="0" indent="-257175" algn="l" rtl="0">
              <a:spcBef>
                <a:spcPts val="560"/>
              </a:spcBef>
              <a:spcAft>
                <a:spcPts val="0"/>
              </a:spcAft>
              <a:buSzPts val="1495"/>
              <a:buAutoNum type="arabicPeriod"/>
            </a:pPr>
            <a:r>
              <a:rPr lang="en-US" sz="1300"/>
              <a:t>Else </a:t>
            </a:r>
            <a:endParaRPr/>
          </a:p>
          <a:p>
            <a:pPr marL="257175" lvl="0" indent="-257175" algn="l" rtl="0">
              <a:spcBef>
                <a:spcPts val="560"/>
              </a:spcBef>
              <a:spcAft>
                <a:spcPts val="0"/>
              </a:spcAft>
              <a:buSzPts val="1495"/>
              <a:buAutoNum type="arabicPeriod"/>
            </a:pPr>
            <a:r>
              <a:rPr lang="en-US" sz="1300"/>
              <a:t>          prev-&gt;link=current-&gt;link</a:t>
            </a:r>
            <a:endParaRPr/>
          </a:p>
          <a:p>
            <a:pPr marL="257175" lvl="0" indent="-169545" algn="l" rtl="0">
              <a:spcBef>
                <a:spcPts val="540"/>
              </a:spcBef>
              <a:spcAft>
                <a:spcPts val="0"/>
              </a:spcAft>
              <a:buSzPts val="1380"/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5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411480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/>
              <a:t>Merging</a:t>
            </a:r>
            <a:endParaRPr/>
          </a:p>
        </p:txBody>
      </p:sp>
      <p:sp>
        <p:nvSpPr>
          <p:cNvPr id="720" name="Google Shape;720;p55"/>
          <p:cNvSpPr txBox="1">
            <a:spLocks noGrp="1"/>
          </p:cNvSpPr>
          <p:nvPr>
            <p:ph type="body" idx="4294967295"/>
          </p:nvPr>
        </p:nvSpPr>
        <p:spPr>
          <a:xfrm>
            <a:off x="266700" y="558284"/>
            <a:ext cx="41148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2875" lvl="0" indent="-142875" algn="l" rtl="0"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Two linked list L1 and L2.</a:t>
            </a:r>
            <a:endParaRPr/>
          </a:p>
          <a:p>
            <a:pPr marL="142875" lvl="0" indent="-142875" algn="l" rtl="0">
              <a:spcBef>
                <a:spcPts val="560"/>
              </a:spcBef>
              <a:spcAft>
                <a:spcPts val="0"/>
              </a:spcAft>
              <a:buSzPts val="1495"/>
              <a:buChar char="•"/>
            </a:pPr>
            <a:r>
              <a:rPr lang="en-US" sz="1300"/>
              <a:t>Merge L2 after L1</a:t>
            </a:r>
            <a:endParaRPr/>
          </a:p>
          <a:p>
            <a:pPr marL="142875" lvl="0" indent="-47942" algn="l" rtl="0">
              <a:spcBef>
                <a:spcPts val="560"/>
              </a:spcBef>
              <a:spcAft>
                <a:spcPts val="0"/>
              </a:spcAft>
              <a:buSzPts val="1495"/>
              <a:buNone/>
            </a:pPr>
            <a:endParaRPr sz="1300"/>
          </a:p>
        </p:txBody>
      </p:sp>
      <p:sp>
        <p:nvSpPr>
          <p:cNvPr id="721" name="Google Shape;721;p55"/>
          <p:cNvSpPr/>
          <p:nvPr/>
        </p:nvSpPr>
        <p:spPr>
          <a:xfrm>
            <a:off x="2667000" y="1834634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722" name="Google Shape;722;p55"/>
          <p:cNvSpPr/>
          <p:nvPr/>
        </p:nvSpPr>
        <p:spPr>
          <a:xfrm>
            <a:off x="3086100" y="1834634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23" name="Google Shape;723;p55"/>
          <p:cNvSpPr/>
          <p:nvPr/>
        </p:nvSpPr>
        <p:spPr>
          <a:xfrm>
            <a:off x="876300" y="1562100"/>
            <a:ext cx="4953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head1</a:t>
            </a:r>
            <a:endParaRPr/>
          </a:p>
        </p:txBody>
      </p:sp>
      <p:cxnSp>
        <p:nvCxnSpPr>
          <p:cNvPr id="724" name="Google Shape;724;p55"/>
          <p:cNvCxnSpPr>
            <a:stCxn id="723" idx="3"/>
            <a:endCxn id="725" idx="1"/>
          </p:cNvCxnSpPr>
          <p:nvPr/>
        </p:nvCxnSpPr>
        <p:spPr>
          <a:xfrm>
            <a:off x="1371600" y="1695450"/>
            <a:ext cx="342900" cy="3105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25" name="Google Shape;725;p55"/>
          <p:cNvSpPr/>
          <p:nvPr/>
        </p:nvSpPr>
        <p:spPr>
          <a:xfrm>
            <a:off x="1714500" y="1872734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726" name="Google Shape;726;p55"/>
          <p:cNvSpPr/>
          <p:nvPr/>
        </p:nvSpPr>
        <p:spPr>
          <a:xfrm>
            <a:off x="2133600" y="1872734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727" name="Google Shape;727;p55"/>
          <p:cNvCxnSpPr>
            <a:endCxn id="721" idx="1"/>
          </p:cNvCxnSpPr>
          <p:nvPr/>
        </p:nvCxnSpPr>
        <p:spPr>
          <a:xfrm rot="10800000" flipH="1">
            <a:off x="2324100" y="1967984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28" name="Google Shape;728;p55"/>
          <p:cNvSpPr txBox="1"/>
          <p:nvPr/>
        </p:nvSpPr>
        <p:spPr>
          <a:xfrm>
            <a:off x="1764017" y="2101334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sp>
        <p:nvSpPr>
          <p:cNvPr id="729" name="Google Shape;729;p55"/>
          <p:cNvSpPr txBox="1"/>
          <p:nvPr/>
        </p:nvSpPr>
        <p:spPr>
          <a:xfrm>
            <a:off x="2705100" y="2063234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sp>
        <p:nvSpPr>
          <p:cNvPr id="730" name="Google Shape;730;p55"/>
          <p:cNvSpPr/>
          <p:nvPr/>
        </p:nvSpPr>
        <p:spPr>
          <a:xfrm>
            <a:off x="2628900" y="2596634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r>
            <a:endParaRPr/>
          </a:p>
        </p:txBody>
      </p:sp>
      <p:sp>
        <p:nvSpPr>
          <p:cNvPr id="731" name="Google Shape;731;p55"/>
          <p:cNvSpPr/>
          <p:nvPr/>
        </p:nvSpPr>
        <p:spPr>
          <a:xfrm>
            <a:off x="3048000" y="2596634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32" name="Google Shape;732;p55"/>
          <p:cNvSpPr/>
          <p:nvPr/>
        </p:nvSpPr>
        <p:spPr>
          <a:xfrm>
            <a:off x="838200" y="2324100"/>
            <a:ext cx="5334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head2</a:t>
            </a:r>
            <a:endParaRPr/>
          </a:p>
        </p:txBody>
      </p:sp>
      <p:cxnSp>
        <p:nvCxnSpPr>
          <p:cNvPr id="733" name="Google Shape;733;p55"/>
          <p:cNvCxnSpPr>
            <a:stCxn id="732" idx="3"/>
            <a:endCxn id="734" idx="1"/>
          </p:cNvCxnSpPr>
          <p:nvPr/>
        </p:nvCxnSpPr>
        <p:spPr>
          <a:xfrm>
            <a:off x="1371600" y="2457450"/>
            <a:ext cx="304800" cy="310500"/>
          </a:xfrm>
          <a:prstGeom prst="curvedConnector3">
            <a:avLst>
              <a:gd name="adj1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34" name="Google Shape;734;p55"/>
          <p:cNvSpPr/>
          <p:nvPr/>
        </p:nvSpPr>
        <p:spPr>
          <a:xfrm>
            <a:off x="1676400" y="2634734"/>
            <a:ext cx="419100" cy="266700"/>
          </a:xfrm>
          <a:prstGeom prst="rect">
            <a:avLst/>
          </a:prstGeom>
          <a:solidFill>
            <a:srgbClr val="A7DDC6"/>
          </a:solidFill>
          <a:ln w="158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r>
            <a:endParaRPr/>
          </a:p>
        </p:txBody>
      </p:sp>
      <p:sp>
        <p:nvSpPr>
          <p:cNvPr id="735" name="Google Shape;735;p55"/>
          <p:cNvSpPr/>
          <p:nvPr/>
        </p:nvSpPr>
        <p:spPr>
          <a:xfrm>
            <a:off x="2095500" y="2634734"/>
            <a:ext cx="304800" cy="2667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5F6F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736" name="Google Shape;736;p55"/>
          <p:cNvCxnSpPr>
            <a:endCxn id="730" idx="1"/>
          </p:cNvCxnSpPr>
          <p:nvPr/>
        </p:nvCxnSpPr>
        <p:spPr>
          <a:xfrm rot="10800000" flipH="1">
            <a:off x="2286000" y="2729984"/>
            <a:ext cx="342900" cy="192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37" name="Google Shape;737;p55"/>
          <p:cNvSpPr txBox="1"/>
          <p:nvPr/>
        </p:nvSpPr>
        <p:spPr>
          <a:xfrm>
            <a:off x="1725917" y="2863334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sp>
        <p:nvSpPr>
          <p:cNvPr id="738" name="Google Shape;738;p55"/>
          <p:cNvSpPr txBox="1"/>
          <p:nvPr/>
        </p:nvSpPr>
        <p:spPr>
          <a:xfrm>
            <a:off x="2667000" y="2825234"/>
            <a:ext cx="7681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    next</a:t>
            </a:r>
            <a:endParaRPr/>
          </a:p>
        </p:txBody>
      </p:sp>
      <p:cxnSp>
        <p:nvCxnSpPr>
          <p:cNvPr id="739" name="Google Shape;739;p55"/>
          <p:cNvCxnSpPr>
            <a:stCxn id="722" idx="3"/>
          </p:cNvCxnSpPr>
          <p:nvPr/>
        </p:nvCxnSpPr>
        <p:spPr>
          <a:xfrm flipH="1">
            <a:off x="1676400" y="1967984"/>
            <a:ext cx="1714500" cy="660900"/>
          </a:xfrm>
          <a:prstGeom prst="curvedConnector3">
            <a:avLst>
              <a:gd name="adj1" fmla="val 30348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6"/>
          <p:cNvSpPr txBox="1">
            <a:spLocks noGrp="1"/>
          </p:cNvSpPr>
          <p:nvPr>
            <p:ph type="title" idx="4294967295"/>
          </p:nvPr>
        </p:nvSpPr>
        <p:spPr>
          <a:xfrm>
            <a:off x="21771" y="342900"/>
            <a:ext cx="4114800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/>
              <a:t>Merging</a:t>
            </a:r>
            <a:endParaRPr/>
          </a:p>
        </p:txBody>
      </p:sp>
      <p:sp>
        <p:nvSpPr>
          <p:cNvPr id="745" name="Google Shape;745;p56"/>
          <p:cNvSpPr txBox="1">
            <a:spLocks noGrp="1"/>
          </p:cNvSpPr>
          <p:nvPr>
            <p:ph type="body" idx="4294967295"/>
          </p:nvPr>
        </p:nvSpPr>
        <p:spPr>
          <a:xfrm>
            <a:off x="457200" y="800100"/>
            <a:ext cx="3398837" cy="172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257211" algn="l" rtl="0">
              <a:spcBef>
                <a:spcPts val="0"/>
              </a:spcBef>
              <a:spcAft>
                <a:spcPts val="0"/>
              </a:spcAft>
              <a:buSzPct val="115000"/>
              <a:buAutoNum type="arabicPeriod"/>
            </a:pPr>
            <a:r>
              <a:rPr lang="en-US" sz="1300" dirty="0"/>
              <a:t>Set </a:t>
            </a:r>
            <a:r>
              <a:rPr lang="en-US" sz="1300" dirty="0" err="1"/>
              <a:t>ptr</a:t>
            </a:r>
            <a:r>
              <a:rPr lang="en-US" sz="1300" dirty="0"/>
              <a:t>= head1</a:t>
            </a:r>
            <a:endParaRPr dirty="0"/>
          </a:p>
          <a:p>
            <a:pPr marL="257175" lvl="0" indent="-257211" algn="l" rtl="0">
              <a:spcBef>
                <a:spcPts val="540"/>
              </a:spcBef>
              <a:spcAft>
                <a:spcPts val="0"/>
              </a:spcAft>
              <a:buSzPct val="115000"/>
              <a:buAutoNum type="arabicPeriod"/>
            </a:pPr>
            <a:r>
              <a:rPr lang="en-US" sz="1300" dirty="0"/>
              <a:t>While(</a:t>
            </a:r>
            <a:r>
              <a:rPr lang="en-US" sz="1300" dirty="0" err="1"/>
              <a:t>ptr</a:t>
            </a:r>
            <a:r>
              <a:rPr lang="en-US" sz="1300" dirty="0"/>
              <a:t>-&gt;link!= NULL)</a:t>
            </a:r>
            <a:endParaRPr dirty="0"/>
          </a:p>
          <a:p>
            <a:pPr marL="257175" lvl="0" indent="-257211" algn="l" rtl="0">
              <a:spcBef>
                <a:spcPts val="540"/>
              </a:spcBef>
              <a:spcAft>
                <a:spcPts val="0"/>
              </a:spcAft>
              <a:buSzPct val="115000"/>
              <a:buAutoNum type="arabicPeriod"/>
            </a:pPr>
            <a:r>
              <a:rPr lang="en-US" sz="1300" dirty="0"/>
              <a:t>         </a:t>
            </a:r>
            <a:r>
              <a:rPr lang="en-US" sz="1300" dirty="0" err="1"/>
              <a:t>ptr</a:t>
            </a:r>
            <a:r>
              <a:rPr lang="en-US" sz="1300" dirty="0"/>
              <a:t>=</a:t>
            </a:r>
            <a:r>
              <a:rPr lang="en-US" sz="1300" dirty="0" err="1"/>
              <a:t>ptr</a:t>
            </a:r>
            <a:r>
              <a:rPr lang="en-US" sz="1300" dirty="0"/>
              <a:t>-&gt;link</a:t>
            </a:r>
            <a:endParaRPr dirty="0"/>
          </a:p>
          <a:p>
            <a:pPr marL="257175" lvl="0" indent="-257211" algn="l" rtl="0">
              <a:spcBef>
                <a:spcPts val="540"/>
              </a:spcBef>
              <a:spcAft>
                <a:spcPts val="0"/>
              </a:spcAft>
              <a:buSzPct val="115000"/>
              <a:buAutoNum type="arabicPeriod"/>
            </a:pPr>
            <a:r>
              <a:rPr lang="en-US" sz="1300" dirty="0" err="1"/>
              <a:t>ptr</a:t>
            </a:r>
            <a:r>
              <a:rPr lang="en-US" sz="1300" dirty="0"/>
              <a:t>-&gt;link</a:t>
            </a:r>
            <a:r>
              <a:rPr lang="en-US" sz="1300"/>
              <a:t>=head2</a:t>
            </a:r>
            <a:endParaRPr/>
          </a:p>
          <a:p>
            <a:pPr marL="257175" lvl="0" indent="-257211" algn="l" rtl="0">
              <a:spcBef>
                <a:spcPts val="540"/>
              </a:spcBef>
              <a:spcAft>
                <a:spcPts val="0"/>
              </a:spcAft>
              <a:buSzPct val="115000"/>
              <a:buAutoNum type="arabicPeriod"/>
            </a:pPr>
            <a:r>
              <a:rPr lang="en-US" sz="1300" dirty="0"/>
              <a:t>Head=head1</a:t>
            </a:r>
            <a:endParaRPr dirty="0"/>
          </a:p>
          <a:p>
            <a:pPr marL="257175" lvl="0" indent="-257211" algn="l" rtl="0">
              <a:spcBef>
                <a:spcPts val="540"/>
              </a:spcBef>
              <a:spcAft>
                <a:spcPts val="0"/>
              </a:spcAft>
              <a:buSzPct val="115000"/>
              <a:buAutoNum type="arabicPeriod"/>
            </a:pPr>
            <a:r>
              <a:rPr lang="en-US" sz="1300" dirty="0"/>
              <a:t>Stop</a:t>
            </a:r>
            <a:endParaRPr dirty="0"/>
          </a:p>
          <a:p>
            <a:pPr marL="257175" lvl="0" indent="-169398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 dirty="0"/>
          </a:p>
          <a:p>
            <a:pPr marL="142875" lvl="0" indent="-55098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 dirty="0"/>
          </a:p>
          <a:p>
            <a:pPr marL="142875" lvl="0" indent="-55098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 dirty="0"/>
          </a:p>
          <a:p>
            <a:pPr marL="142875" lvl="0" indent="-55098" algn="l" rtl="0">
              <a:spcBef>
                <a:spcPts val="540"/>
              </a:spcBef>
              <a:spcAft>
                <a:spcPts val="0"/>
              </a:spcAft>
              <a:buSzPct val="115000"/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6"/>
          <p:cNvGraphicFramePr/>
          <p:nvPr/>
        </p:nvGraphicFramePr>
        <p:xfrm>
          <a:off x="428612" y="285740"/>
          <a:ext cx="3643350" cy="2474000"/>
        </p:xfrm>
        <a:graphic>
          <a:graphicData uri="http://schemas.openxmlformats.org/drawingml/2006/table">
            <a:tbl>
              <a:tblPr firstRow="1" bandRow="1">
                <a:noFill/>
                <a:tableStyleId>{EBFBF845-7DE3-489A-8F04-1BD38628BD9F}</a:tableStyleId>
              </a:tblPr>
              <a:tblGrid>
                <a:gridCol w="182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Array</a:t>
                      </a:r>
                      <a:endParaRPr sz="12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Linked list</a:t>
                      </a:r>
                      <a:endParaRPr sz="12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Operation like insertion, deletion..takes more time in an array</a:t>
                      </a:r>
                      <a:endParaRPr sz="12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Operation like insertion, deletion takes less time in linkedlist</a:t>
                      </a:r>
                      <a:endParaRPr sz="12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Memory space is only for data stored</a:t>
                      </a:r>
                      <a:endParaRPr sz="12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Extra memory space for pointer in every node</a:t>
                      </a:r>
                      <a:endParaRPr sz="12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It is easier and faster to access the element in an array with the help of index</a:t>
                      </a:r>
                      <a:endParaRPr sz="12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Time consuming as we have to start traversing from the first element (random access not allowed)</a:t>
                      </a:r>
                      <a:endParaRPr sz="12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7" descr="singly-linkedlis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50" y="903544"/>
            <a:ext cx="3357586" cy="162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>
            <a:spLocks noGrp="1"/>
          </p:cNvSpPr>
          <p:nvPr>
            <p:ph type="title" idx="4294967295"/>
          </p:nvPr>
        </p:nvSpPr>
        <p:spPr>
          <a:xfrm>
            <a:off x="965562" y="284390"/>
            <a:ext cx="2435225" cy="31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r>
              <a:rPr lang="en-US" b="1"/>
              <a:t>Types of Lists</a:t>
            </a:r>
            <a:endParaRPr/>
          </a:p>
        </p:txBody>
      </p:sp>
      <p:grpSp>
        <p:nvGrpSpPr>
          <p:cNvPr id="200" name="Google Shape;200;p8"/>
          <p:cNvGrpSpPr/>
          <p:nvPr/>
        </p:nvGrpSpPr>
        <p:grpSpPr>
          <a:xfrm>
            <a:off x="609599" y="2514600"/>
            <a:ext cx="3619755" cy="266700"/>
            <a:chOff x="609599" y="2514600"/>
            <a:chExt cx="3619755" cy="266700"/>
          </a:xfrm>
        </p:grpSpPr>
        <p:sp>
          <p:nvSpPr>
            <p:cNvPr id="201" name="Google Shape;201;p8"/>
            <p:cNvSpPr/>
            <p:nvPr/>
          </p:nvSpPr>
          <p:spPr>
            <a:xfrm>
              <a:off x="609599" y="25146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68580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685800" y="2667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09599" y="25146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0" y="266700"/>
                  </a:moveTo>
                  <a:lnTo>
                    <a:pt x="685800" y="2667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noFill/>
            <a:ln w="12700" cap="flat" cmpd="sng">
              <a:solidFill>
                <a:srgbClr val="99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828799" y="25146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68580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685800" y="2667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828799" y="25146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0" y="266700"/>
                  </a:moveTo>
                  <a:lnTo>
                    <a:pt x="685800" y="2667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noFill/>
            <a:ln w="12700" cap="flat" cmpd="sng">
              <a:solidFill>
                <a:srgbClr val="99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009899" y="25146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68580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685800" y="2667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009899" y="25146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0" y="266700"/>
                  </a:moveTo>
                  <a:lnTo>
                    <a:pt x="685800" y="2667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noFill/>
            <a:ln w="12700" cap="flat" cmpd="sng">
              <a:solidFill>
                <a:srgbClr val="99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195324" y="2630170"/>
              <a:ext cx="3034030" cy="73660"/>
            </a:xfrm>
            <a:custGeom>
              <a:avLst/>
              <a:gdLst/>
              <a:ahLst/>
              <a:cxnLst/>
              <a:rect l="l" t="t" r="r" b="b"/>
              <a:pathLst>
                <a:path w="3034029" h="73660" extrusionOk="0">
                  <a:moveTo>
                    <a:pt x="633476" y="36830"/>
                  </a:moveTo>
                  <a:lnTo>
                    <a:pt x="619785" y="28829"/>
                  </a:lnTo>
                  <a:lnTo>
                    <a:pt x="574167" y="2159"/>
                  </a:lnTo>
                  <a:lnTo>
                    <a:pt x="570357" y="0"/>
                  </a:lnTo>
                  <a:lnTo>
                    <a:pt x="565531" y="1270"/>
                  </a:lnTo>
                  <a:lnTo>
                    <a:pt x="563245" y="5080"/>
                  </a:lnTo>
                  <a:lnTo>
                    <a:pt x="561086" y="8890"/>
                  </a:lnTo>
                  <a:lnTo>
                    <a:pt x="562356" y="13716"/>
                  </a:lnTo>
                  <a:lnTo>
                    <a:pt x="566166" y="15875"/>
                  </a:lnTo>
                  <a:lnTo>
                    <a:pt x="588340" y="28829"/>
                  </a:lnTo>
                  <a:lnTo>
                    <a:pt x="46024" y="28829"/>
                  </a:lnTo>
                  <a:lnTo>
                    <a:pt x="45770" y="27533"/>
                  </a:lnTo>
                  <a:lnTo>
                    <a:pt x="40703" y="19939"/>
                  </a:lnTo>
                  <a:lnTo>
                    <a:pt x="33147" y="14833"/>
                  </a:lnTo>
                  <a:lnTo>
                    <a:pt x="23876" y="12954"/>
                  </a:lnTo>
                  <a:lnTo>
                    <a:pt x="14566" y="14833"/>
                  </a:lnTo>
                  <a:lnTo>
                    <a:pt x="6985" y="19939"/>
                  </a:lnTo>
                  <a:lnTo>
                    <a:pt x="1866" y="27533"/>
                  </a:lnTo>
                  <a:lnTo>
                    <a:pt x="0" y="36830"/>
                  </a:lnTo>
                  <a:lnTo>
                    <a:pt x="1866" y="46113"/>
                  </a:lnTo>
                  <a:lnTo>
                    <a:pt x="6985" y="53657"/>
                  </a:lnTo>
                  <a:lnTo>
                    <a:pt x="14566" y="58737"/>
                  </a:lnTo>
                  <a:lnTo>
                    <a:pt x="23876" y="60579"/>
                  </a:lnTo>
                  <a:lnTo>
                    <a:pt x="33147" y="58737"/>
                  </a:lnTo>
                  <a:lnTo>
                    <a:pt x="40690" y="53657"/>
                  </a:lnTo>
                  <a:lnTo>
                    <a:pt x="45770" y="46113"/>
                  </a:lnTo>
                  <a:lnTo>
                    <a:pt x="46050" y="44704"/>
                  </a:lnTo>
                  <a:lnTo>
                    <a:pt x="588556" y="44704"/>
                  </a:lnTo>
                  <a:lnTo>
                    <a:pt x="566166" y="57785"/>
                  </a:lnTo>
                  <a:lnTo>
                    <a:pt x="562356" y="59944"/>
                  </a:lnTo>
                  <a:lnTo>
                    <a:pt x="561086" y="64770"/>
                  </a:lnTo>
                  <a:lnTo>
                    <a:pt x="563245" y="68580"/>
                  </a:lnTo>
                  <a:lnTo>
                    <a:pt x="565531" y="72390"/>
                  </a:lnTo>
                  <a:lnTo>
                    <a:pt x="570357" y="73660"/>
                  </a:lnTo>
                  <a:lnTo>
                    <a:pt x="574167" y="71501"/>
                  </a:lnTo>
                  <a:lnTo>
                    <a:pt x="620001" y="44704"/>
                  </a:lnTo>
                  <a:lnTo>
                    <a:pt x="633476" y="36830"/>
                  </a:lnTo>
                  <a:close/>
                </a:path>
                <a:path w="3034029" h="73660" extrusionOk="0">
                  <a:moveTo>
                    <a:pt x="1814576" y="36830"/>
                  </a:moveTo>
                  <a:lnTo>
                    <a:pt x="1800885" y="28829"/>
                  </a:lnTo>
                  <a:lnTo>
                    <a:pt x="1755267" y="2159"/>
                  </a:lnTo>
                  <a:lnTo>
                    <a:pt x="1751457" y="0"/>
                  </a:lnTo>
                  <a:lnTo>
                    <a:pt x="1746631" y="1270"/>
                  </a:lnTo>
                  <a:lnTo>
                    <a:pt x="1744345" y="5080"/>
                  </a:lnTo>
                  <a:lnTo>
                    <a:pt x="1742186" y="8890"/>
                  </a:lnTo>
                  <a:lnTo>
                    <a:pt x="1743456" y="13716"/>
                  </a:lnTo>
                  <a:lnTo>
                    <a:pt x="1747266" y="15875"/>
                  </a:lnTo>
                  <a:lnTo>
                    <a:pt x="1769440" y="28829"/>
                  </a:lnTo>
                  <a:lnTo>
                    <a:pt x="1227124" y="28829"/>
                  </a:lnTo>
                  <a:lnTo>
                    <a:pt x="1226870" y="27533"/>
                  </a:lnTo>
                  <a:lnTo>
                    <a:pt x="1221803" y="19939"/>
                  </a:lnTo>
                  <a:lnTo>
                    <a:pt x="1214247" y="14833"/>
                  </a:lnTo>
                  <a:lnTo>
                    <a:pt x="1204976" y="12954"/>
                  </a:lnTo>
                  <a:lnTo>
                    <a:pt x="1195666" y="14833"/>
                  </a:lnTo>
                  <a:lnTo>
                    <a:pt x="1188085" y="19939"/>
                  </a:lnTo>
                  <a:lnTo>
                    <a:pt x="1182966" y="27533"/>
                  </a:lnTo>
                  <a:lnTo>
                    <a:pt x="1181100" y="36830"/>
                  </a:lnTo>
                  <a:lnTo>
                    <a:pt x="1182966" y="46113"/>
                  </a:lnTo>
                  <a:lnTo>
                    <a:pt x="1188085" y="53657"/>
                  </a:lnTo>
                  <a:lnTo>
                    <a:pt x="1195666" y="58737"/>
                  </a:lnTo>
                  <a:lnTo>
                    <a:pt x="1204976" y="60579"/>
                  </a:lnTo>
                  <a:lnTo>
                    <a:pt x="1214247" y="58737"/>
                  </a:lnTo>
                  <a:lnTo>
                    <a:pt x="1221790" y="53657"/>
                  </a:lnTo>
                  <a:lnTo>
                    <a:pt x="1226870" y="46113"/>
                  </a:lnTo>
                  <a:lnTo>
                    <a:pt x="1227150" y="44704"/>
                  </a:lnTo>
                  <a:lnTo>
                    <a:pt x="1769656" y="44704"/>
                  </a:lnTo>
                  <a:lnTo>
                    <a:pt x="1747266" y="57785"/>
                  </a:lnTo>
                  <a:lnTo>
                    <a:pt x="1743456" y="59944"/>
                  </a:lnTo>
                  <a:lnTo>
                    <a:pt x="1742186" y="64770"/>
                  </a:lnTo>
                  <a:lnTo>
                    <a:pt x="1744345" y="68580"/>
                  </a:lnTo>
                  <a:lnTo>
                    <a:pt x="1746631" y="72390"/>
                  </a:lnTo>
                  <a:lnTo>
                    <a:pt x="1751457" y="73660"/>
                  </a:lnTo>
                  <a:lnTo>
                    <a:pt x="1755267" y="71501"/>
                  </a:lnTo>
                  <a:lnTo>
                    <a:pt x="1801101" y="44704"/>
                  </a:lnTo>
                  <a:lnTo>
                    <a:pt x="1814576" y="36830"/>
                  </a:lnTo>
                  <a:close/>
                </a:path>
                <a:path w="3034029" h="73660" extrusionOk="0">
                  <a:moveTo>
                    <a:pt x="3033776" y="28829"/>
                  </a:moveTo>
                  <a:lnTo>
                    <a:pt x="2446324" y="28829"/>
                  </a:lnTo>
                  <a:lnTo>
                    <a:pt x="2446070" y="27533"/>
                  </a:lnTo>
                  <a:lnTo>
                    <a:pt x="2441003" y="19939"/>
                  </a:lnTo>
                  <a:lnTo>
                    <a:pt x="2433447" y="14833"/>
                  </a:lnTo>
                  <a:lnTo>
                    <a:pt x="2424176" y="12954"/>
                  </a:lnTo>
                  <a:lnTo>
                    <a:pt x="2414867" y="14833"/>
                  </a:lnTo>
                  <a:lnTo>
                    <a:pt x="2407285" y="19939"/>
                  </a:lnTo>
                  <a:lnTo>
                    <a:pt x="2402167" y="27533"/>
                  </a:lnTo>
                  <a:lnTo>
                    <a:pt x="2400300" y="36830"/>
                  </a:lnTo>
                  <a:lnTo>
                    <a:pt x="2402167" y="46113"/>
                  </a:lnTo>
                  <a:lnTo>
                    <a:pt x="2407285" y="53657"/>
                  </a:lnTo>
                  <a:lnTo>
                    <a:pt x="2414867" y="58737"/>
                  </a:lnTo>
                  <a:lnTo>
                    <a:pt x="2424176" y="60579"/>
                  </a:lnTo>
                  <a:lnTo>
                    <a:pt x="2433447" y="58737"/>
                  </a:lnTo>
                  <a:lnTo>
                    <a:pt x="2440990" y="53657"/>
                  </a:lnTo>
                  <a:lnTo>
                    <a:pt x="2446070" y="46113"/>
                  </a:lnTo>
                  <a:lnTo>
                    <a:pt x="2446350" y="44704"/>
                  </a:lnTo>
                  <a:lnTo>
                    <a:pt x="3033776" y="44704"/>
                  </a:lnTo>
                  <a:lnTo>
                    <a:pt x="3033776" y="28829"/>
                  </a:ln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142999" y="2514600"/>
              <a:ext cx="2362200" cy="266700"/>
            </a:xfrm>
            <a:custGeom>
              <a:avLst/>
              <a:gdLst/>
              <a:ahLst/>
              <a:cxnLst/>
              <a:rect l="l" t="t" r="r" b="b"/>
              <a:pathLst>
                <a:path w="2362200" h="266700" extrusionOk="0">
                  <a:moveTo>
                    <a:pt x="0" y="0"/>
                  </a:moveTo>
                  <a:lnTo>
                    <a:pt x="0" y="266700"/>
                  </a:lnTo>
                </a:path>
                <a:path w="2362200" h="266700" extrusionOk="0">
                  <a:moveTo>
                    <a:pt x="1181100" y="0"/>
                  </a:moveTo>
                  <a:lnTo>
                    <a:pt x="1181100" y="266700"/>
                  </a:lnTo>
                </a:path>
                <a:path w="2362200" h="266700" extrusionOk="0">
                  <a:moveTo>
                    <a:pt x="2362200" y="0"/>
                  </a:moveTo>
                  <a:lnTo>
                    <a:pt x="2362200" y="2667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209" name="Google Shape;209;p8"/>
          <p:cNvSpPr txBox="1"/>
          <p:nvPr/>
        </p:nvSpPr>
        <p:spPr>
          <a:xfrm>
            <a:off x="615949" y="2520950"/>
            <a:ext cx="525145" cy="2540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2857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1835150" y="2520950"/>
            <a:ext cx="487045" cy="2540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0" marR="762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3016250" y="2520950"/>
            <a:ext cx="487045" cy="2540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0" marR="1206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8"/>
          <p:cNvGrpSpPr/>
          <p:nvPr/>
        </p:nvGrpSpPr>
        <p:grpSpPr>
          <a:xfrm>
            <a:off x="76199" y="2019300"/>
            <a:ext cx="4228592" cy="846074"/>
            <a:chOff x="76199" y="2019300"/>
            <a:chExt cx="4228592" cy="846074"/>
          </a:xfrm>
        </p:grpSpPr>
        <p:sp>
          <p:nvSpPr>
            <p:cNvPr id="213" name="Google Shape;213;p8"/>
            <p:cNvSpPr/>
            <p:nvPr/>
          </p:nvSpPr>
          <p:spPr>
            <a:xfrm>
              <a:off x="4112386" y="2674874"/>
              <a:ext cx="192405" cy="190500"/>
            </a:xfrm>
            <a:custGeom>
              <a:avLst/>
              <a:gdLst/>
              <a:ahLst/>
              <a:cxnLst/>
              <a:rect l="l" t="t" r="r" b="b"/>
              <a:pathLst>
                <a:path w="192404" h="190500" extrusionOk="0">
                  <a:moveTo>
                    <a:pt x="112775" y="0"/>
                  </a:moveTo>
                  <a:lnTo>
                    <a:pt x="112775" y="190500"/>
                  </a:lnTo>
                </a:path>
                <a:path w="192404" h="190500" extrusionOk="0">
                  <a:moveTo>
                    <a:pt x="0" y="188214"/>
                  </a:moveTo>
                  <a:lnTo>
                    <a:pt x="192150" y="188214"/>
                  </a:lnTo>
                </a:path>
              </a:pathLst>
            </a:custGeom>
            <a:noFill/>
            <a:ln w="15875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76199" y="2019300"/>
              <a:ext cx="609600" cy="190500"/>
            </a:xfrm>
            <a:custGeom>
              <a:avLst/>
              <a:gdLst/>
              <a:ahLst/>
              <a:cxnLst/>
              <a:rect l="l" t="t" r="r" b="b"/>
              <a:pathLst>
                <a:path w="609600" h="190500" extrusionOk="0">
                  <a:moveTo>
                    <a:pt x="304799" y="0"/>
                  </a:moveTo>
                  <a:lnTo>
                    <a:pt x="234931" y="2517"/>
                  </a:lnTo>
                  <a:lnTo>
                    <a:pt x="170783" y="9686"/>
                  </a:lnTo>
                  <a:lnTo>
                    <a:pt x="114188" y="20933"/>
                  </a:lnTo>
                  <a:lnTo>
                    <a:pt x="66980" y="35687"/>
                  </a:lnTo>
                  <a:lnTo>
                    <a:pt x="30990" y="53373"/>
                  </a:lnTo>
                  <a:lnTo>
                    <a:pt x="0" y="95250"/>
                  </a:lnTo>
                  <a:lnTo>
                    <a:pt x="8053" y="117081"/>
                  </a:lnTo>
                  <a:lnTo>
                    <a:pt x="66980" y="154812"/>
                  </a:lnTo>
                  <a:lnTo>
                    <a:pt x="114188" y="169566"/>
                  </a:lnTo>
                  <a:lnTo>
                    <a:pt x="170783" y="180813"/>
                  </a:lnTo>
                  <a:lnTo>
                    <a:pt x="234931" y="187982"/>
                  </a:lnTo>
                  <a:lnTo>
                    <a:pt x="304799" y="190500"/>
                  </a:lnTo>
                  <a:lnTo>
                    <a:pt x="374668" y="187982"/>
                  </a:lnTo>
                  <a:lnTo>
                    <a:pt x="438816" y="180813"/>
                  </a:lnTo>
                  <a:lnTo>
                    <a:pt x="495411" y="169566"/>
                  </a:lnTo>
                  <a:lnTo>
                    <a:pt x="542619" y="154812"/>
                  </a:lnTo>
                  <a:lnTo>
                    <a:pt x="578609" y="137126"/>
                  </a:lnTo>
                  <a:lnTo>
                    <a:pt x="609599" y="95250"/>
                  </a:lnTo>
                  <a:lnTo>
                    <a:pt x="601546" y="73418"/>
                  </a:lnTo>
                  <a:lnTo>
                    <a:pt x="542619" y="35687"/>
                  </a:lnTo>
                  <a:lnTo>
                    <a:pt x="495411" y="20933"/>
                  </a:lnTo>
                  <a:lnTo>
                    <a:pt x="438816" y="9686"/>
                  </a:lnTo>
                  <a:lnTo>
                    <a:pt x="374668" y="2517"/>
                  </a:lnTo>
                  <a:lnTo>
                    <a:pt x="304799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6199" y="2019300"/>
              <a:ext cx="609600" cy="190500"/>
            </a:xfrm>
            <a:custGeom>
              <a:avLst/>
              <a:gdLst/>
              <a:ahLst/>
              <a:cxnLst/>
              <a:rect l="l" t="t" r="r" b="b"/>
              <a:pathLst>
                <a:path w="609600" h="190500" extrusionOk="0">
                  <a:moveTo>
                    <a:pt x="0" y="95250"/>
                  </a:moveTo>
                  <a:lnTo>
                    <a:pt x="30990" y="53373"/>
                  </a:lnTo>
                  <a:lnTo>
                    <a:pt x="66980" y="35687"/>
                  </a:lnTo>
                  <a:lnTo>
                    <a:pt x="114188" y="20933"/>
                  </a:lnTo>
                  <a:lnTo>
                    <a:pt x="170783" y="9686"/>
                  </a:lnTo>
                  <a:lnTo>
                    <a:pt x="234931" y="2517"/>
                  </a:lnTo>
                  <a:lnTo>
                    <a:pt x="304799" y="0"/>
                  </a:lnTo>
                  <a:lnTo>
                    <a:pt x="374668" y="2517"/>
                  </a:lnTo>
                  <a:lnTo>
                    <a:pt x="438816" y="9686"/>
                  </a:lnTo>
                  <a:lnTo>
                    <a:pt x="495411" y="20933"/>
                  </a:lnTo>
                  <a:lnTo>
                    <a:pt x="542619" y="35687"/>
                  </a:lnTo>
                  <a:lnTo>
                    <a:pt x="578609" y="53373"/>
                  </a:lnTo>
                  <a:lnTo>
                    <a:pt x="609599" y="95250"/>
                  </a:lnTo>
                  <a:lnTo>
                    <a:pt x="601546" y="117081"/>
                  </a:lnTo>
                  <a:lnTo>
                    <a:pt x="542619" y="154812"/>
                  </a:lnTo>
                  <a:lnTo>
                    <a:pt x="495411" y="169566"/>
                  </a:lnTo>
                  <a:lnTo>
                    <a:pt x="438816" y="180813"/>
                  </a:lnTo>
                  <a:lnTo>
                    <a:pt x="374668" y="187982"/>
                  </a:lnTo>
                  <a:lnTo>
                    <a:pt x="304799" y="190500"/>
                  </a:lnTo>
                  <a:lnTo>
                    <a:pt x="234931" y="187982"/>
                  </a:lnTo>
                  <a:lnTo>
                    <a:pt x="170783" y="180813"/>
                  </a:lnTo>
                  <a:lnTo>
                    <a:pt x="114188" y="169566"/>
                  </a:lnTo>
                  <a:lnTo>
                    <a:pt x="66980" y="154812"/>
                  </a:lnTo>
                  <a:lnTo>
                    <a:pt x="30990" y="137126"/>
                  </a:lnTo>
                  <a:lnTo>
                    <a:pt x="0" y="95250"/>
                  </a:lnTo>
                  <a:close/>
                </a:path>
              </a:pathLst>
            </a:custGeom>
            <a:noFill/>
            <a:ln w="15875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216" name="Google Shape;216;p8"/>
          <p:cNvSpPr txBox="1"/>
          <p:nvPr/>
        </p:nvSpPr>
        <p:spPr>
          <a:xfrm>
            <a:off x="250951" y="674598"/>
            <a:ext cx="3655060" cy="158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5080" lvl="0" indent="-1727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400"/>
              <a:buFont typeface="Calibri"/>
              <a:buChar char="•"/>
            </a:pPr>
            <a:r>
              <a:rPr lang="en-US" sz="1400" b="1">
                <a:solidFill>
                  <a:srgbClr val="3333CC"/>
                </a:solidFill>
                <a:latin typeface="Calibri"/>
                <a:ea typeface="Calibri"/>
                <a:cs typeface="Calibri"/>
                <a:sym typeface="Calibri"/>
              </a:rPr>
              <a:t>Depending on the way in which the links are  used to maintain adjacency, several different  types of linked lists are possible.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9905" marR="0" lvl="1" indent="-144145" algn="l" rtl="0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Char char="–"/>
            </a:pPr>
            <a:r>
              <a:rPr lang="en-US"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Linear singly-linked list (or simply linear list)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9900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9900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990033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373887" y="2203577"/>
            <a:ext cx="274320" cy="311150"/>
          </a:xfrm>
          <a:custGeom>
            <a:avLst/>
            <a:gdLst/>
            <a:ahLst/>
            <a:cxnLst/>
            <a:rect l="l" t="t" r="r" b="b"/>
            <a:pathLst>
              <a:path w="274320" h="311150" extrusionOk="0">
                <a:moveTo>
                  <a:pt x="229011" y="274208"/>
                </a:moveTo>
                <a:lnTo>
                  <a:pt x="214630" y="286765"/>
                </a:lnTo>
                <a:lnTo>
                  <a:pt x="273812" y="311023"/>
                </a:lnTo>
                <a:lnTo>
                  <a:pt x="266095" y="281431"/>
                </a:lnTo>
                <a:lnTo>
                  <a:pt x="235331" y="281431"/>
                </a:lnTo>
                <a:lnTo>
                  <a:pt x="229011" y="274208"/>
                </a:lnTo>
                <a:close/>
              </a:path>
              <a:path w="274320" h="311150" extrusionOk="0">
                <a:moveTo>
                  <a:pt x="243379" y="261662"/>
                </a:moveTo>
                <a:lnTo>
                  <a:pt x="229011" y="274208"/>
                </a:lnTo>
                <a:lnTo>
                  <a:pt x="235331" y="281431"/>
                </a:lnTo>
                <a:lnTo>
                  <a:pt x="249682" y="268858"/>
                </a:lnTo>
                <a:lnTo>
                  <a:pt x="243379" y="261662"/>
                </a:lnTo>
                <a:close/>
              </a:path>
              <a:path w="274320" h="311150" extrusionOk="0">
                <a:moveTo>
                  <a:pt x="257683" y="249174"/>
                </a:moveTo>
                <a:lnTo>
                  <a:pt x="243379" y="261662"/>
                </a:lnTo>
                <a:lnTo>
                  <a:pt x="249682" y="268858"/>
                </a:lnTo>
                <a:lnTo>
                  <a:pt x="235331" y="281431"/>
                </a:lnTo>
                <a:lnTo>
                  <a:pt x="266095" y="281431"/>
                </a:lnTo>
                <a:lnTo>
                  <a:pt x="257683" y="249174"/>
                </a:lnTo>
                <a:close/>
              </a:path>
              <a:path w="274320" h="311150" extrusionOk="0">
                <a:moveTo>
                  <a:pt x="14224" y="0"/>
                </a:moveTo>
                <a:lnTo>
                  <a:pt x="0" y="12445"/>
                </a:lnTo>
                <a:lnTo>
                  <a:pt x="229011" y="274208"/>
                </a:lnTo>
                <a:lnTo>
                  <a:pt x="243379" y="261662"/>
                </a:lnTo>
                <a:lnTo>
                  <a:pt x="14224" y="0"/>
                </a:lnTo>
                <a:close/>
              </a:path>
            </a:pathLst>
          </a:custGeom>
          <a:solidFill>
            <a:srgbClr val="0000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4083558" y="3132582"/>
            <a:ext cx="1143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9"/>
          <p:cNvGrpSpPr/>
          <p:nvPr/>
        </p:nvGrpSpPr>
        <p:grpSpPr>
          <a:xfrm>
            <a:off x="685799" y="1981200"/>
            <a:ext cx="3619755" cy="266700"/>
            <a:chOff x="685799" y="1981200"/>
            <a:chExt cx="3619755" cy="266700"/>
          </a:xfrm>
        </p:grpSpPr>
        <p:sp>
          <p:nvSpPr>
            <p:cNvPr id="224" name="Google Shape;224;p9"/>
            <p:cNvSpPr/>
            <p:nvPr/>
          </p:nvSpPr>
          <p:spPr>
            <a:xfrm>
              <a:off x="685799" y="19812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68580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685800" y="2667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685799" y="19812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0" y="266700"/>
                  </a:moveTo>
                  <a:lnTo>
                    <a:pt x="685800" y="2667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noFill/>
            <a:ln w="12700" cap="flat" cmpd="sng">
              <a:solidFill>
                <a:srgbClr val="99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904999" y="19812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68580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685800" y="2667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904999" y="19812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0" y="266700"/>
                  </a:moveTo>
                  <a:lnTo>
                    <a:pt x="685800" y="2667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noFill/>
            <a:ln w="12700" cap="flat" cmpd="sng">
              <a:solidFill>
                <a:srgbClr val="99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3086099" y="19812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68580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685800" y="2667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086099" y="1981200"/>
              <a:ext cx="685800" cy="266700"/>
            </a:xfrm>
            <a:custGeom>
              <a:avLst/>
              <a:gdLst/>
              <a:ahLst/>
              <a:cxnLst/>
              <a:rect l="l" t="t" r="r" b="b"/>
              <a:pathLst>
                <a:path w="685800" h="266700" extrusionOk="0">
                  <a:moveTo>
                    <a:pt x="0" y="266700"/>
                  </a:moveTo>
                  <a:lnTo>
                    <a:pt x="685800" y="2667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noFill/>
            <a:ln w="12700" cap="flat" cmpd="sng">
              <a:solidFill>
                <a:srgbClr val="99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271524" y="2096770"/>
              <a:ext cx="3034030" cy="73660"/>
            </a:xfrm>
            <a:custGeom>
              <a:avLst/>
              <a:gdLst/>
              <a:ahLst/>
              <a:cxnLst/>
              <a:rect l="l" t="t" r="r" b="b"/>
              <a:pathLst>
                <a:path w="3034029" h="73660" extrusionOk="0">
                  <a:moveTo>
                    <a:pt x="633476" y="36830"/>
                  </a:moveTo>
                  <a:lnTo>
                    <a:pt x="619785" y="28829"/>
                  </a:lnTo>
                  <a:lnTo>
                    <a:pt x="574167" y="2159"/>
                  </a:lnTo>
                  <a:lnTo>
                    <a:pt x="570357" y="0"/>
                  </a:lnTo>
                  <a:lnTo>
                    <a:pt x="565531" y="1270"/>
                  </a:lnTo>
                  <a:lnTo>
                    <a:pt x="563245" y="5080"/>
                  </a:lnTo>
                  <a:lnTo>
                    <a:pt x="561086" y="8890"/>
                  </a:lnTo>
                  <a:lnTo>
                    <a:pt x="562356" y="13716"/>
                  </a:lnTo>
                  <a:lnTo>
                    <a:pt x="566166" y="15875"/>
                  </a:lnTo>
                  <a:lnTo>
                    <a:pt x="588340" y="28829"/>
                  </a:lnTo>
                  <a:lnTo>
                    <a:pt x="46024" y="28829"/>
                  </a:lnTo>
                  <a:lnTo>
                    <a:pt x="45770" y="27533"/>
                  </a:lnTo>
                  <a:lnTo>
                    <a:pt x="40703" y="19951"/>
                  </a:lnTo>
                  <a:lnTo>
                    <a:pt x="33147" y="14833"/>
                  </a:lnTo>
                  <a:lnTo>
                    <a:pt x="23876" y="12954"/>
                  </a:lnTo>
                  <a:lnTo>
                    <a:pt x="14566" y="14833"/>
                  </a:lnTo>
                  <a:lnTo>
                    <a:pt x="6972" y="19951"/>
                  </a:lnTo>
                  <a:lnTo>
                    <a:pt x="1866" y="27533"/>
                  </a:lnTo>
                  <a:lnTo>
                    <a:pt x="0" y="36830"/>
                  </a:lnTo>
                  <a:lnTo>
                    <a:pt x="1866" y="46113"/>
                  </a:lnTo>
                  <a:lnTo>
                    <a:pt x="6985" y="53657"/>
                  </a:lnTo>
                  <a:lnTo>
                    <a:pt x="14566" y="58737"/>
                  </a:lnTo>
                  <a:lnTo>
                    <a:pt x="23876" y="60579"/>
                  </a:lnTo>
                  <a:lnTo>
                    <a:pt x="33147" y="58737"/>
                  </a:lnTo>
                  <a:lnTo>
                    <a:pt x="40703" y="53657"/>
                  </a:lnTo>
                  <a:lnTo>
                    <a:pt x="45770" y="46113"/>
                  </a:lnTo>
                  <a:lnTo>
                    <a:pt x="46050" y="44704"/>
                  </a:lnTo>
                  <a:lnTo>
                    <a:pt x="588556" y="44704"/>
                  </a:lnTo>
                  <a:lnTo>
                    <a:pt x="566166" y="57785"/>
                  </a:lnTo>
                  <a:lnTo>
                    <a:pt x="562356" y="59944"/>
                  </a:lnTo>
                  <a:lnTo>
                    <a:pt x="561086" y="64770"/>
                  </a:lnTo>
                  <a:lnTo>
                    <a:pt x="563245" y="68580"/>
                  </a:lnTo>
                  <a:lnTo>
                    <a:pt x="565531" y="72390"/>
                  </a:lnTo>
                  <a:lnTo>
                    <a:pt x="570357" y="73660"/>
                  </a:lnTo>
                  <a:lnTo>
                    <a:pt x="574167" y="71501"/>
                  </a:lnTo>
                  <a:lnTo>
                    <a:pt x="620001" y="44704"/>
                  </a:lnTo>
                  <a:lnTo>
                    <a:pt x="633476" y="36830"/>
                  </a:lnTo>
                  <a:close/>
                </a:path>
                <a:path w="3034029" h="73660" extrusionOk="0">
                  <a:moveTo>
                    <a:pt x="1814576" y="36830"/>
                  </a:moveTo>
                  <a:lnTo>
                    <a:pt x="1800885" y="28829"/>
                  </a:lnTo>
                  <a:lnTo>
                    <a:pt x="1755267" y="2159"/>
                  </a:lnTo>
                  <a:lnTo>
                    <a:pt x="1751457" y="0"/>
                  </a:lnTo>
                  <a:lnTo>
                    <a:pt x="1746631" y="1270"/>
                  </a:lnTo>
                  <a:lnTo>
                    <a:pt x="1744345" y="5080"/>
                  </a:lnTo>
                  <a:lnTo>
                    <a:pt x="1742186" y="8890"/>
                  </a:lnTo>
                  <a:lnTo>
                    <a:pt x="1743456" y="13716"/>
                  </a:lnTo>
                  <a:lnTo>
                    <a:pt x="1747266" y="15875"/>
                  </a:lnTo>
                  <a:lnTo>
                    <a:pt x="1769440" y="28829"/>
                  </a:lnTo>
                  <a:lnTo>
                    <a:pt x="1227124" y="28829"/>
                  </a:lnTo>
                  <a:lnTo>
                    <a:pt x="1226870" y="27533"/>
                  </a:lnTo>
                  <a:lnTo>
                    <a:pt x="1221803" y="19951"/>
                  </a:lnTo>
                  <a:lnTo>
                    <a:pt x="1214247" y="14833"/>
                  </a:lnTo>
                  <a:lnTo>
                    <a:pt x="1204976" y="12954"/>
                  </a:lnTo>
                  <a:lnTo>
                    <a:pt x="1195666" y="14833"/>
                  </a:lnTo>
                  <a:lnTo>
                    <a:pt x="1188072" y="19951"/>
                  </a:lnTo>
                  <a:lnTo>
                    <a:pt x="1182966" y="27533"/>
                  </a:lnTo>
                  <a:lnTo>
                    <a:pt x="1181100" y="36830"/>
                  </a:lnTo>
                  <a:lnTo>
                    <a:pt x="1182966" y="46113"/>
                  </a:lnTo>
                  <a:lnTo>
                    <a:pt x="1188085" y="53657"/>
                  </a:lnTo>
                  <a:lnTo>
                    <a:pt x="1195666" y="58737"/>
                  </a:lnTo>
                  <a:lnTo>
                    <a:pt x="1204976" y="60579"/>
                  </a:lnTo>
                  <a:lnTo>
                    <a:pt x="1214247" y="58737"/>
                  </a:lnTo>
                  <a:lnTo>
                    <a:pt x="1221803" y="53657"/>
                  </a:lnTo>
                  <a:lnTo>
                    <a:pt x="1226870" y="46113"/>
                  </a:lnTo>
                  <a:lnTo>
                    <a:pt x="1227150" y="44704"/>
                  </a:lnTo>
                  <a:lnTo>
                    <a:pt x="1769656" y="44704"/>
                  </a:lnTo>
                  <a:lnTo>
                    <a:pt x="1747266" y="57785"/>
                  </a:lnTo>
                  <a:lnTo>
                    <a:pt x="1743456" y="59944"/>
                  </a:lnTo>
                  <a:lnTo>
                    <a:pt x="1742186" y="64770"/>
                  </a:lnTo>
                  <a:lnTo>
                    <a:pt x="1744345" y="68580"/>
                  </a:lnTo>
                  <a:lnTo>
                    <a:pt x="1746631" y="72390"/>
                  </a:lnTo>
                  <a:lnTo>
                    <a:pt x="1751457" y="73660"/>
                  </a:lnTo>
                  <a:lnTo>
                    <a:pt x="1755267" y="71501"/>
                  </a:lnTo>
                  <a:lnTo>
                    <a:pt x="1801101" y="44704"/>
                  </a:lnTo>
                  <a:lnTo>
                    <a:pt x="1814576" y="36830"/>
                  </a:lnTo>
                  <a:close/>
                </a:path>
                <a:path w="3034029" h="73660" extrusionOk="0">
                  <a:moveTo>
                    <a:pt x="3033776" y="28829"/>
                  </a:moveTo>
                  <a:lnTo>
                    <a:pt x="2446324" y="28829"/>
                  </a:lnTo>
                  <a:lnTo>
                    <a:pt x="2446070" y="27533"/>
                  </a:lnTo>
                  <a:lnTo>
                    <a:pt x="2441003" y="19951"/>
                  </a:lnTo>
                  <a:lnTo>
                    <a:pt x="2433447" y="14833"/>
                  </a:lnTo>
                  <a:lnTo>
                    <a:pt x="2424176" y="12954"/>
                  </a:lnTo>
                  <a:lnTo>
                    <a:pt x="2414867" y="14833"/>
                  </a:lnTo>
                  <a:lnTo>
                    <a:pt x="2407272" y="19951"/>
                  </a:lnTo>
                  <a:lnTo>
                    <a:pt x="2402167" y="27533"/>
                  </a:lnTo>
                  <a:lnTo>
                    <a:pt x="2400300" y="36830"/>
                  </a:lnTo>
                  <a:lnTo>
                    <a:pt x="2402167" y="46113"/>
                  </a:lnTo>
                  <a:lnTo>
                    <a:pt x="2407285" y="53657"/>
                  </a:lnTo>
                  <a:lnTo>
                    <a:pt x="2414867" y="58737"/>
                  </a:lnTo>
                  <a:lnTo>
                    <a:pt x="2424176" y="60579"/>
                  </a:lnTo>
                  <a:lnTo>
                    <a:pt x="2433447" y="58737"/>
                  </a:lnTo>
                  <a:lnTo>
                    <a:pt x="2441003" y="53657"/>
                  </a:lnTo>
                  <a:lnTo>
                    <a:pt x="2446070" y="46113"/>
                  </a:lnTo>
                  <a:lnTo>
                    <a:pt x="2446350" y="44704"/>
                  </a:lnTo>
                  <a:lnTo>
                    <a:pt x="3033776" y="44704"/>
                  </a:lnTo>
                  <a:lnTo>
                    <a:pt x="3033776" y="28829"/>
                  </a:ln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219199" y="1981200"/>
              <a:ext cx="2362200" cy="266700"/>
            </a:xfrm>
            <a:custGeom>
              <a:avLst/>
              <a:gdLst/>
              <a:ahLst/>
              <a:cxnLst/>
              <a:rect l="l" t="t" r="r" b="b"/>
              <a:pathLst>
                <a:path w="2362200" h="266700" extrusionOk="0">
                  <a:moveTo>
                    <a:pt x="0" y="0"/>
                  </a:moveTo>
                  <a:lnTo>
                    <a:pt x="0" y="266700"/>
                  </a:lnTo>
                </a:path>
                <a:path w="2362200" h="266700" extrusionOk="0">
                  <a:moveTo>
                    <a:pt x="1181100" y="0"/>
                  </a:moveTo>
                  <a:lnTo>
                    <a:pt x="1181100" y="266700"/>
                  </a:lnTo>
                </a:path>
                <a:path w="2362200" h="266700" extrusionOk="0">
                  <a:moveTo>
                    <a:pt x="2362200" y="0"/>
                  </a:moveTo>
                  <a:lnTo>
                    <a:pt x="2362200" y="2667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232" name="Google Shape;232;p9"/>
          <p:cNvSpPr txBox="1"/>
          <p:nvPr/>
        </p:nvSpPr>
        <p:spPr>
          <a:xfrm>
            <a:off x="692149" y="1987550"/>
            <a:ext cx="525145" cy="2540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2857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 txBox="1"/>
          <p:nvPr/>
        </p:nvSpPr>
        <p:spPr>
          <a:xfrm>
            <a:off x="1911350" y="1987550"/>
            <a:ext cx="487045" cy="2540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marR="762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3092450" y="1987550"/>
            <a:ext cx="487045" cy="2540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marR="1206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9"/>
          <p:cNvGrpSpPr/>
          <p:nvPr/>
        </p:nvGrpSpPr>
        <p:grpSpPr>
          <a:xfrm>
            <a:off x="190499" y="1485900"/>
            <a:ext cx="4114800" cy="1219200"/>
            <a:chOff x="190499" y="1485900"/>
            <a:chExt cx="4114800" cy="1219200"/>
          </a:xfrm>
        </p:grpSpPr>
        <p:sp>
          <p:nvSpPr>
            <p:cNvPr id="236" name="Google Shape;236;p9"/>
            <p:cNvSpPr/>
            <p:nvPr/>
          </p:nvSpPr>
          <p:spPr>
            <a:xfrm>
              <a:off x="304799" y="2133600"/>
              <a:ext cx="4000500" cy="571500"/>
            </a:xfrm>
            <a:custGeom>
              <a:avLst/>
              <a:gdLst/>
              <a:ahLst/>
              <a:cxnLst/>
              <a:rect l="l" t="t" r="r" b="b"/>
              <a:pathLst>
                <a:path w="4000500" h="571500" extrusionOk="0">
                  <a:moveTo>
                    <a:pt x="4000500" y="0"/>
                  </a:moveTo>
                  <a:lnTo>
                    <a:pt x="4000500" y="571500"/>
                  </a:lnTo>
                </a:path>
                <a:path w="4000500" h="571500" extrusionOk="0">
                  <a:moveTo>
                    <a:pt x="4000500" y="571500"/>
                  </a:moveTo>
                  <a:lnTo>
                    <a:pt x="0" y="571500"/>
                  </a:lnTo>
                </a:path>
                <a:path w="4000500" h="571500" extrusionOk="0">
                  <a:moveTo>
                    <a:pt x="0" y="571500"/>
                  </a:moveTo>
                  <a:lnTo>
                    <a:pt x="0" y="0"/>
                  </a:lnTo>
                </a:path>
              </a:pathLst>
            </a:custGeom>
            <a:noFill/>
            <a:ln w="15875" cap="flat" cmpd="sng">
              <a:solidFill>
                <a:srgbClr val="9933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04799" y="2109724"/>
              <a:ext cx="381000" cy="47625"/>
            </a:xfrm>
            <a:custGeom>
              <a:avLst/>
              <a:gdLst/>
              <a:ahLst/>
              <a:cxnLst/>
              <a:rect l="l" t="t" r="r" b="b"/>
              <a:pathLst>
                <a:path w="381000" h="47625" extrusionOk="0">
                  <a:moveTo>
                    <a:pt x="333374" y="0"/>
                  </a:moveTo>
                  <a:lnTo>
                    <a:pt x="333374" y="47625"/>
                  </a:lnTo>
                  <a:lnTo>
                    <a:pt x="365209" y="31750"/>
                  </a:lnTo>
                  <a:lnTo>
                    <a:pt x="341248" y="31750"/>
                  </a:lnTo>
                  <a:lnTo>
                    <a:pt x="341248" y="15875"/>
                  </a:lnTo>
                  <a:lnTo>
                    <a:pt x="365040" y="15875"/>
                  </a:lnTo>
                  <a:lnTo>
                    <a:pt x="333374" y="0"/>
                  </a:lnTo>
                  <a:close/>
                </a:path>
                <a:path w="381000" h="47625" extrusionOk="0">
                  <a:moveTo>
                    <a:pt x="333374" y="15875"/>
                  </a:moveTo>
                  <a:lnTo>
                    <a:pt x="0" y="15875"/>
                  </a:lnTo>
                  <a:lnTo>
                    <a:pt x="0" y="31750"/>
                  </a:lnTo>
                  <a:lnTo>
                    <a:pt x="333374" y="31750"/>
                  </a:lnTo>
                  <a:lnTo>
                    <a:pt x="333374" y="15875"/>
                  </a:lnTo>
                  <a:close/>
                </a:path>
                <a:path w="381000" h="47625" extrusionOk="0">
                  <a:moveTo>
                    <a:pt x="365040" y="15875"/>
                  </a:moveTo>
                  <a:lnTo>
                    <a:pt x="341248" y="15875"/>
                  </a:lnTo>
                  <a:lnTo>
                    <a:pt x="341248" y="31750"/>
                  </a:lnTo>
                  <a:lnTo>
                    <a:pt x="365209" y="31750"/>
                  </a:lnTo>
                  <a:lnTo>
                    <a:pt x="380999" y="23875"/>
                  </a:lnTo>
                  <a:lnTo>
                    <a:pt x="365040" y="15875"/>
                  </a:ln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90499" y="1485900"/>
              <a:ext cx="609600" cy="190500"/>
            </a:xfrm>
            <a:custGeom>
              <a:avLst/>
              <a:gdLst/>
              <a:ahLst/>
              <a:cxnLst/>
              <a:rect l="l" t="t" r="r" b="b"/>
              <a:pathLst>
                <a:path w="609600" h="190500" extrusionOk="0">
                  <a:moveTo>
                    <a:pt x="304799" y="0"/>
                  </a:moveTo>
                  <a:lnTo>
                    <a:pt x="234931" y="2517"/>
                  </a:lnTo>
                  <a:lnTo>
                    <a:pt x="170783" y="9686"/>
                  </a:lnTo>
                  <a:lnTo>
                    <a:pt x="114188" y="20933"/>
                  </a:lnTo>
                  <a:lnTo>
                    <a:pt x="66980" y="35687"/>
                  </a:lnTo>
                  <a:lnTo>
                    <a:pt x="30990" y="53373"/>
                  </a:lnTo>
                  <a:lnTo>
                    <a:pt x="0" y="95250"/>
                  </a:lnTo>
                  <a:lnTo>
                    <a:pt x="8053" y="117081"/>
                  </a:lnTo>
                  <a:lnTo>
                    <a:pt x="66980" y="154812"/>
                  </a:lnTo>
                  <a:lnTo>
                    <a:pt x="114188" y="169566"/>
                  </a:lnTo>
                  <a:lnTo>
                    <a:pt x="170783" y="180813"/>
                  </a:lnTo>
                  <a:lnTo>
                    <a:pt x="234931" y="187982"/>
                  </a:lnTo>
                  <a:lnTo>
                    <a:pt x="304799" y="190500"/>
                  </a:lnTo>
                  <a:lnTo>
                    <a:pt x="374668" y="187982"/>
                  </a:lnTo>
                  <a:lnTo>
                    <a:pt x="438816" y="180813"/>
                  </a:lnTo>
                  <a:lnTo>
                    <a:pt x="495411" y="169566"/>
                  </a:lnTo>
                  <a:lnTo>
                    <a:pt x="542619" y="154812"/>
                  </a:lnTo>
                  <a:lnTo>
                    <a:pt x="578609" y="137126"/>
                  </a:lnTo>
                  <a:lnTo>
                    <a:pt x="609599" y="95250"/>
                  </a:lnTo>
                  <a:lnTo>
                    <a:pt x="601546" y="73418"/>
                  </a:lnTo>
                  <a:lnTo>
                    <a:pt x="542619" y="35687"/>
                  </a:lnTo>
                  <a:lnTo>
                    <a:pt x="495411" y="20933"/>
                  </a:lnTo>
                  <a:lnTo>
                    <a:pt x="438816" y="9686"/>
                  </a:lnTo>
                  <a:lnTo>
                    <a:pt x="374668" y="2517"/>
                  </a:lnTo>
                  <a:lnTo>
                    <a:pt x="304799" y="0"/>
                  </a:ln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90499" y="1485900"/>
              <a:ext cx="609600" cy="190500"/>
            </a:xfrm>
            <a:custGeom>
              <a:avLst/>
              <a:gdLst/>
              <a:ahLst/>
              <a:cxnLst/>
              <a:rect l="l" t="t" r="r" b="b"/>
              <a:pathLst>
                <a:path w="609600" h="190500" extrusionOk="0">
                  <a:moveTo>
                    <a:pt x="0" y="95250"/>
                  </a:moveTo>
                  <a:lnTo>
                    <a:pt x="30990" y="53373"/>
                  </a:lnTo>
                  <a:lnTo>
                    <a:pt x="66980" y="35687"/>
                  </a:lnTo>
                  <a:lnTo>
                    <a:pt x="114188" y="20933"/>
                  </a:lnTo>
                  <a:lnTo>
                    <a:pt x="170783" y="9686"/>
                  </a:lnTo>
                  <a:lnTo>
                    <a:pt x="234931" y="2517"/>
                  </a:lnTo>
                  <a:lnTo>
                    <a:pt x="304799" y="0"/>
                  </a:lnTo>
                  <a:lnTo>
                    <a:pt x="374668" y="2517"/>
                  </a:lnTo>
                  <a:lnTo>
                    <a:pt x="438816" y="9686"/>
                  </a:lnTo>
                  <a:lnTo>
                    <a:pt x="495411" y="20933"/>
                  </a:lnTo>
                  <a:lnTo>
                    <a:pt x="542619" y="35687"/>
                  </a:lnTo>
                  <a:lnTo>
                    <a:pt x="578609" y="53373"/>
                  </a:lnTo>
                  <a:lnTo>
                    <a:pt x="609599" y="95250"/>
                  </a:lnTo>
                  <a:lnTo>
                    <a:pt x="601546" y="117081"/>
                  </a:lnTo>
                  <a:lnTo>
                    <a:pt x="542619" y="154812"/>
                  </a:lnTo>
                  <a:lnTo>
                    <a:pt x="495411" y="169566"/>
                  </a:lnTo>
                  <a:lnTo>
                    <a:pt x="438816" y="180813"/>
                  </a:lnTo>
                  <a:lnTo>
                    <a:pt x="374668" y="187982"/>
                  </a:lnTo>
                  <a:lnTo>
                    <a:pt x="304799" y="190500"/>
                  </a:lnTo>
                  <a:lnTo>
                    <a:pt x="234931" y="187982"/>
                  </a:lnTo>
                  <a:lnTo>
                    <a:pt x="170783" y="180813"/>
                  </a:lnTo>
                  <a:lnTo>
                    <a:pt x="114188" y="169566"/>
                  </a:lnTo>
                  <a:lnTo>
                    <a:pt x="66980" y="154812"/>
                  </a:lnTo>
                  <a:lnTo>
                    <a:pt x="30990" y="137126"/>
                  </a:lnTo>
                  <a:lnTo>
                    <a:pt x="0" y="95250"/>
                  </a:lnTo>
                  <a:close/>
                </a:path>
              </a:pathLst>
            </a:custGeom>
            <a:noFill/>
            <a:ln w="15875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240" name="Google Shape;240;p9"/>
          <p:cNvSpPr txBox="1"/>
          <p:nvPr/>
        </p:nvSpPr>
        <p:spPr>
          <a:xfrm>
            <a:off x="365251" y="624915"/>
            <a:ext cx="3682365" cy="103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50" rIns="0" bIns="0" anchor="t" anchorCtr="0">
            <a:spAutoFit/>
          </a:bodyPr>
          <a:lstStyle/>
          <a:p>
            <a:pPr marL="395605" marR="0" lvl="0" indent="-144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Char char="–"/>
            </a:pPr>
            <a:r>
              <a:rPr lang="en-US" sz="1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Circular linked list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4995" marR="5080" lvl="1" indent="-114300" algn="l" rtl="0">
              <a:lnSpc>
                <a:spcPct val="110000"/>
              </a:lnSpc>
              <a:spcBef>
                <a:spcPts val="33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Calibri"/>
              <a:buChar char="•"/>
            </a:pPr>
            <a:r>
              <a:rPr lang="en-US" sz="1000" b="1" i="0" u="none" strike="noStrike" cap="non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The pointer from the last element in the list points back to  the first element.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990033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488187" y="1670177"/>
            <a:ext cx="274320" cy="311150"/>
          </a:xfrm>
          <a:custGeom>
            <a:avLst/>
            <a:gdLst/>
            <a:ahLst/>
            <a:cxnLst/>
            <a:rect l="l" t="t" r="r" b="b"/>
            <a:pathLst>
              <a:path w="274320" h="311150" extrusionOk="0">
                <a:moveTo>
                  <a:pt x="229011" y="274208"/>
                </a:moveTo>
                <a:lnTo>
                  <a:pt x="214630" y="286765"/>
                </a:lnTo>
                <a:lnTo>
                  <a:pt x="273812" y="311023"/>
                </a:lnTo>
                <a:lnTo>
                  <a:pt x="266095" y="281431"/>
                </a:lnTo>
                <a:lnTo>
                  <a:pt x="235331" y="281431"/>
                </a:lnTo>
                <a:lnTo>
                  <a:pt x="229011" y="274208"/>
                </a:lnTo>
                <a:close/>
              </a:path>
              <a:path w="274320" h="311150" extrusionOk="0">
                <a:moveTo>
                  <a:pt x="243309" y="261724"/>
                </a:moveTo>
                <a:lnTo>
                  <a:pt x="229011" y="274208"/>
                </a:lnTo>
                <a:lnTo>
                  <a:pt x="235331" y="281431"/>
                </a:lnTo>
                <a:lnTo>
                  <a:pt x="249555" y="268858"/>
                </a:lnTo>
                <a:lnTo>
                  <a:pt x="243309" y="261724"/>
                </a:lnTo>
                <a:close/>
              </a:path>
              <a:path w="274320" h="311150" extrusionOk="0">
                <a:moveTo>
                  <a:pt x="257683" y="249174"/>
                </a:moveTo>
                <a:lnTo>
                  <a:pt x="243309" y="261724"/>
                </a:lnTo>
                <a:lnTo>
                  <a:pt x="249555" y="268858"/>
                </a:lnTo>
                <a:lnTo>
                  <a:pt x="235331" y="281431"/>
                </a:lnTo>
                <a:lnTo>
                  <a:pt x="266095" y="281431"/>
                </a:lnTo>
                <a:lnTo>
                  <a:pt x="257683" y="249174"/>
                </a:lnTo>
                <a:close/>
              </a:path>
              <a:path w="274320" h="311150" extrusionOk="0">
                <a:moveTo>
                  <a:pt x="14224" y="0"/>
                </a:moveTo>
                <a:lnTo>
                  <a:pt x="0" y="12446"/>
                </a:lnTo>
                <a:lnTo>
                  <a:pt x="229011" y="274208"/>
                </a:lnTo>
                <a:lnTo>
                  <a:pt x="243309" y="261724"/>
                </a:lnTo>
                <a:lnTo>
                  <a:pt x="14224" y="0"/>
                </a:lnTo>
                <a:close/>
              </a:path>
            </a:pathLst>
          </a:custGeom>
          <a:solidFill>
            <a:srgbClr val="0000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4083558" y="3131947"/>
            <a:ext cx="1143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E5F5CFC20BBE44B924806EBAC61D86" ma:contentTypeVersion="8" ma:contentTypeDescription="Create a new document." ma:contentTypeScope="" ma:versionID="237cc7b09f140a74dc5de4a5a3859e06">
  <xsd:schema xmlns:xsd="http://www.w3.org/2001/XMLSchema" xmlns:xs="http://www.w3.org/2001/XMLSchema" xmlns:p="http://schemas.microsoft.com/office/2006/metadata/properties" xmlns:ns2="91cfce61-0886-4327-ba43-59cd1f7b83bb" targetNamespace="http://schemas.microsoft.com/office/2006/metadata/properties" ma:root="true" ma:fieldsID="ad882f32aac79d9447122245a9e1b1d6" ns2:_="">
    <xsd:import namespace="91cfce61-0886-4327-ba43-59cd1f7b83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cfce61-0886-4327-ba43-59cd1f7b83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8DAD3C-C664-41B3-9023-AF0978782C3A}"/>
</file>

<file path=customXml/itemProps2.xml><?xml version="1.0" encoding="utf-8"?>
<ds:datastoreItem xmlns:ds="http://schemas.openxmlformats.org/officeDocument/2006/customXml" ds:itemID="{15646F59-F3BE-4C93-AC45-AA7297F8A58B}"/>
</file>

<file path=customXml/itemProps3.xml><?xml version="1.0" encoding="utf-8"?>
<ds:datastoreItem xmlns:ds="http://schemas.openxmlformats.org/officeDocument/2006/customXml" ds:itemID="{5348AFCC-B07B-4AB8-9E4C-459BBD96A597}"/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1810</Words>
  <Application>Microsoft Office PowerPoint</Application>
  <PresentationFormat>Custom</PresentationFormat>
  <Paragraphs>456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Cambria</vt:lpstr>
      <vt:lpstr>Noto Sans Symbols</vt:lpstr>
      <vt:lpstr>Times New Roman</vt:lpstr>
      <vt:lpstr>Arial</vt:lpstr>
      <vt:lpstr>Garamond</vt:lpstr>
      <vt:lpstr>Calibri</vt:lpstr>
      <vt:lpstr>Organic</vt:lpstr>
      <vt:lpstr>Linked List</vt:lpstr>
      <vt:lpstr>Linked List :: Basic Concepts</vt:lpstr>
      <vt:lpstr>PowerPoint Presentation</vt:lpstr>
      <vt:lpstr>PowerPoint Presentation</vt:lpstr>
      <vt:lpstr>Difference between array and linked list</vt:lpstr>
      <vt:lpstr>PowerPoint Presentation</vt:lpstr>
      <vt:lpstr>PowerPoint Presentation</vt:lpstr>
      <vt:lpstr>Types of Lists</vt:lpstr>
      <vt:lpstr>PowerPoint Presentation</vt:lpstr>
      <vt:lpstr>PowerPoint Presentation</vt:lpstr>
      <vt:lpstr>PowerPoint Presentation</vt:lpstr>
      <vt:lpstr>SINGLY LINKED LIST</vt:lpstr>
      <vt:lpstr>Singly Linked List</vt:lpstr>
      <vt:lpstr>Representation of a linked list in memory</vt:lpstr>
      <vt:lpstr>Static representation</vt:lpstr>
      <vt:lpstr>Static representation</vt:lpstr>
      <vt:lpstr>Dynamic representation</vt:lpstr>
      <vt:lpstr>Dynamic representation</vt:lpstr>
      <vt:lpstr>PowerPoint Presentation</vt:lpstr>
      <vt:lpstr>Dynamic representation</vt:lpstr>
      <vt:lpstr>Operations on a singly linked list 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Traversing a single linked list</vt:lpstr>
      <vt:lpstr>PowerPoint Presentation</vt:lpstr>
      <vt:lpstr>Insertion</vt:lpstr>
      <vt:lpstr>Insertion- At the beginning</vt:lpstr>
      <vt:lpstr>Insertion- At the beginning</vt:lpstr>
      <vt:lpstr>Inserting a node at the front of  a single linked list.</vt:lpstr>
      <vt:lpstr>PowerPoint Presentation</vt:lpstr>
      <vt:lpstr>Insertion- At the end</vt:lpstr>
      <vt:lpstr>Insertion- At the end</vt:lpstr>
      <vt:lpstr>Insertion- At the end</vt:lpstr>
      <vt:lpstr>Inserting a node at the end of  a single linked list.</vt:lpstr>
      <vt:lpstr>PowerPoint Presentation</vt:lpstr>
      <vt:lpstr>PowerPoint Presentation</vt:lpstr>
      <vt:lpstr>PowerPoint Presentation</vt:lpstr>
      <vt:lpstr>Insertion- At any position in the list</vt:lpstr>
      <vt:lpstr>Insertion- After a node</vt:lpstr>
      <vt:lpstr>PowerPoint Presentation</vt:lpstr>
      <vt:lpstr>PowerPoint Presentation</vt:lpstr>
      <vt:lpstr>PowerPoint Presentation</vt:lpstr>
      <vt:lpstr>Deletion</vt:lpstr>
      <vt:lpstr>Deletion- From the beginning</vt:lpstr>
      <vt:lpstr>Deletion- From the beginning</vt:lpstr>
      <vt:lpstr>Deletion- From the end</vt:lpstr>
      <vt:lpstr>Deletion- From the end</vt:lpstr>
      <vt:lpstr>Deletion- From any position</vt:lpstr>
      <vt:lpstr>Deletion- From intermediate location</vt:lpstr>
      <vt:lpstr>Delete a node key</vt:lpstr>
      <vt:lpstr>Merging</vt:lpstr>
      <vt:lpstr>Merging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LEDA KAMAL</dc:creator>
  <cp:lastModifiedBy>Pradeep Menon</cp:lastModifiedBy>
  <cp:revision>2</cp:revision>
  <dcterms:created xsi:type="dcterms:W3CDTF">2020-10-18T15:35:26Z</dcterms:created>
  <dcterms:modified xsi:type="dcterms:W3CDTF">2025-02-04T04:21:48Z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2020-03-16T00:00:00Z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2020-10-18T00:00:00Z</vt:filetime>
  </property>
  <property fmtid="{D5CDD505-2E9C-101B-9397-08002B2CF9AE}" pid="5" name="ContentTypeId">
    <vt:lpwstr>0x01010004E5F5CFC20BBE44B924806EBAC61D86</vt:lpwstr>
  </property>
</Properties>
</file>